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0" r:id="rId2"/>
    <p:sldId id="366" r:id="rId3"/>
    <p:sldId id="323" r:id="rId4"/>
    <p:sldId id="367" r:id="rId5"/>
    <p:sldId id="368" r:id="rId6"/>
    <p:sldId id="369" r:id="rId7"/>
    <p:sldId id="370" r:id="rId8"/>
    <p:sldId id="371" r:id="rId9"/>
    <p:sldId id="372" r:id="rId10"/>
    <p:sldId id="359" r:id="rId11"/>
    <p:sldId id="361" r:id="rId12"/>
    <p:sldId id="325" r:id="rId13"/>
    <p:sldId id="283" r:id="rId14"/>
    <p:sldId id="358" r:id="rId15"/>
    <p:sldId id="360" r:id="rId16"/>
    <p:sldId id="338" r:id="rId17"/>
    <p:sldId id="326" r:id="rId18"/>
    <p:sldId id="294" r:id="rId19"/>
    <p:sldId id="362" r:id="rId20"/>
    <p:sldId id="329" r:id="rId21"/>
    <p:sldId id="336" r:id="rId22"/>
    <p:sldId id="330" r:id="rId23"/>
    <p:sldId id="335" r:id="rId24"/>
    <p:sldId id="363" r:id="rId25"/>
    <p:sldId id="341" r:id="rId26"/>
    <p:sldId id="350" r:id="rId27"/>
    <p:sldId id="353" r:id="rId28"/>
    <p:sldId id="356" r:id="rId29"/>
    <p:sldId id="343" r:id="rId30"/>
    <p:sldId id="345" r:id="rId31"/>
    <p:sldId id="347" r:id="rId32"/>
    <p:sldId id="322" r:id="rId33"/>
  </p:sldIdLst>
  <p:sldSz cx="12192000" cy="6858000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5D1"/>
    <a:srgbClr val="9FB5D2"/>
    <a:srgbClr val="D4D9EC"/>
    <a:srgbClr val="FFBD21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9"/>
    <p:restoredTop sz="87350" autoAdjust="0"/>
  </p:normalViewPr>
  <p:slideViewPr>
    <p:cSldViewPr snapToGrid="0">
      <p:cViewPr varScale="1">
        <p:scale>
          <a:sx n="112" d="100"/>
          <a:sy n="112" d="100"/>
        </p:scale>
        <p:origin x="824" y="176"/>
      </p:cViewPr>
      <p:guideLst>
        <p:guide orient="horz" pos="275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FEAB6-0051-4EA1-A940-5485551B36D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283884F-D62B-4716-BEDA-683C12CE75CD}">
      <dgm:prSet phldrT="[Текст]" custT="1"/>
      <dgm:spPr>
        <a:solidFill>
          <a:srgbClr val="9FB5D1"/>
        </a:solidFill>
      </dgm:spPr>
      <dgm:t>
        <a:bodyPr/>
        <a:lstStyle/>
        <a:p>
          <a:r>
            <a:rPr lang="uk-UA" sz="2200" b="1" dirty="0">
              <a:solidFill>
                <a:schemeClr val="tx1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ВИКРИВАЧ</a:t>
          </a:r>
        </a:p>
      </dgm:t>
    </dgm:pt>
    <dgm:pt modelId="{4C409036-2EB0-48D8-9A0B-1A9785A2F0D5}" type="parTrans" cxnId="{36DED4A0-4413-4F7D-B1B4-FC5DAFA83BF0}">
      <dgm:prSet/>
      <dgm:spPr/>
      <dgm:t>
        <a:bodyPr/>
        <a:lstStyle/>
        <a:p>
          <a:endParaRPr lang="uk-UA"/>
        </a:p>
      </dgm:t>
    </dgm:pt>
    <dgm:pt modelId="{708AC98C-AE75-4139-A155-B7CE2EA27341}" type="sibTrans" cxnId="{36DED4A0-4413-4F7D-B1B4-FC5DAFA83BF0}">
      <dgm:prSet/>
      <dgm:spPr/>
      <dgm:t>
        <a:bodyPr/>
        <a:lstStyle/>
        <a:p>
          <a:endParaRPr lang="uk-UA"/>
        </a:p>
      </dgm:t>
    </dgm:pt>
    <dgm:pt modelId="{D5270943-B9ED-484C-8877-D665A41581CF}">
      <dgm:prSet phldrT="[Текст]" custT="1"/>
      <dgm:spPr>
        <a:solidFill>
          <a:srgbClr val="9FB5D1"/>
        </a:solidFill>
      </dgm:spPr>
      <dgm:t>
        <a:bodyPr/>
        <a:lstStyle/>
        <a:p>
          <a:pPr>
            <a:spcAft>
              <a:spcPts val="0"/>
            </a:spcAft>
          </a:pPr>
          <a:r>
            <a:rPr lang="uk-UA" sz="2000" b="1" dirty="0">
              <a:solidFill>
                <a:schemeClr val="tx1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Викривач </a:t>
          </a:r>
        </a:p>
        <a:p>
          <a:pPr>
            <a:spcAft>
              <a:spcPts val="0"/>
            </a:spcAft>
          </a:pPr>
          <a:r>
            <a:rPr lang="uk-UA" sz="2000" b="1" dirty="0">
              <a:solidFill>
                <a:schemeClr val="tx1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згідно з Законом України «Про запобігання корупції»</a:t>
          </a:r>
          <a:endParaRPr lang="uk-UA" sz="2000" dirty="0">
            <a:solidFill>
              <a:schemeClr val="tx1"/>
            </a:solidFill>
            <a:latin typeface="Franklin Gothic Medium" panose="020B0603020102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9D6CF0-6851-46F2-B9B1-98FE7BE67FA5}" type="parTrans" cxnId="{493A98E2-86D4-4CFD-BBFB-637754753ACF}">
      <dgm:prSet/>
      <dgm:spPr/>
      <dgm:t>
        <a:bodyPr/>
        <a:lstStyle/>
        <a:p>
          <a:endParaRPr lang="uk-UA"/>
        </a:p>
      </dgm:t>
    </dgm:pt>
    <dgm:pt modelId="{9609C501-4DE5-46D1-8268-1D3C3E0CB9E8}" type="sibTrans" cxnId="{493A98E2-86D4-4CFD-BBFB-637754753ACF}">
      <dgm:prSet/>
      <dgm:spPr/>
      <dgm:t>
        <a:bodyPr/>
        <a:lstStyle/>
        <a:p>
          <a:endParaRPr lang="uk-UA"/>
        </a:p>
      </dgm:t>
    </dgm:pt>
    <dgm:pt modelId="{CB1270F5-68DE-469F-980C-36CBF56E7805}">
      <dgm:prSet phldrT="[Текст]" custT="1"/>
      <dgm:spPr>
        <a:solidFill>
          <a:srgbClr val="9FB5D1"/>
        </a:solidFill>
      </dgm:spPr>
      <dgm:t>
        <a:bodyPr/>
        <a:lstStyle/>
        <a:p>
          <a:r>
            <a:rPr lang="uk-UA" sz="2000" b="1" dirty="0">
              <a:solidFill>
                <a:schemeClr val="tx1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Викривач </a:t>
          </a:r>
          <a:br>
            <a:rPr lang="uk-UA" sz="2000" b="1" dirty="0">
              <a:solidFill>
                <a:schemeClr val="tx1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uk-UA" sz="2000" b="1" dirty="0">
              <a:solidFill>
                <a:schemeClr val="tx1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у кримінальному провадженні</a:t>
          </a:r>
          <a:endParaRPr lang="uk-UA" sz="2000" dirty="0">
            <a:solidFill>
              <a:schemeClr val="tx1"/>
            </a:solidFill>
            <a:latin typeface="Franklin Gothic Medium" panose="020B0603020102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ABBA08B-1161-4CCA-B5E2-C7E5C07070D7}" type="parTrans" cxnId="{616A4D7A-0AB6-4457-A901-FC10324AE5C9}">
      <dgm:prSet/>
      <dgm:spPr/>
      <dgm:t>
        <a:bodyPr/>
        <a:lstStyle/>
        <a:p>
          <a:endParaRPr lang="uk-UA"/>
        </a:p>
      </dgm:t>
    </dgm:pt>
    <dgm:pt modelId="{5C1B4AD4-50E9-4D22-8550-497183BA4A17}" type="sibTrans" cxnId="{616A4D7A-0AB6-4457-A901-FC10324AE5C9}">
      <dgm:prSet/>
      <dgm:spPr/>
      <dgm:t>
        <a:bodyPr/>
        <a:lstStyle/>
        <a:p>
          <a:endParaRPr lang="uk-UA"/>
        </a:p>
      </dgm:t>
    </dgm:pt>
    <dgm:pt modelId="{9C4C531B-C201-4514-8823-E5A72945689C}">
      <dgm:prSet custT="1"/>
      <dgm:spPr>
        <a:solidFill>
          <a:srgbClr val="9FB5D1"/>
        </a:solidFill>
      </dgm:spPr>
      <dgm:t>
        <a:bodyPr/>
        <a:lstStyle/>
        <a:p>
          <a:r>
            <a:rPr lang="uk-UA" sz="2000" b="1" dirty="0">
              <a:solidFill>
                <a:schemeClr val="tx1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Викривач </a:t>
          </a:r>
          <a:br>
            <a:rPr lang="uk-UA" sz="2000" b="1" dirty="0">
              <a:solidFill>
                <a:schemeClr val="tx1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uk-UA" sz="2000" b="1" dirty="0">
              <a:solidFill>
                <a:schemeClr val="tx1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у провадженні про адміністративне правопорушення</a:t>
          </a:r>
          <a:endParaRPr lang="uk-UA" sz="2000" dirty="0">
            <a:solidFill>
              <a:schemeClr val="tx1"/>
            </a:solidFill>
            <a:latin typeface="Franklin Gothic Medium" panose="020B0603020102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F5905EC-AF72-432F-A569-AE789F7A0324}" type="parTrans" cxnId="{B032054D-DF8F-41BF-A8B6-60996483BE5E}">
      <dgm:prSet/>
      <dgm:spPr/>
      <dgm:t>
        <a:bodyPr/>
        <a:lstStyle/>
        <a:p>
          <a:endParaRPr lang="uk-UA"/>
        </a:p>
      </dgm:t>
    </dgm:pt>
    <dgm:pt modelId="{0DC641CF-FA3A-4A72-BB00-54137016F2BB}" type="sibTrans" cxnId="{B032054D-DF8F-41BF-A8B6-60996483BE5E}">
      <dgm:prSet/>
      <dgm:spPr/>
      <dgm:t>
        <a:bodyPr/>
        <a:lstStyle/>
        <a:p>
          <a:endParaRPr lang="uk-UA"/>
        </a:p>
      </dgm:t>
    </dgm:pt>
    <dgm:pt modelId="{C2F8C3B1-3C8A-41C0-BE73-41E9C43B8C94}" type="pres">
      <dgm:prSet presAssocID="{303FEAB6-0051-4EA1-A940-5485551B36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8597F3A-D805-4E1A-9505-A9AD9CBAB192}" type="pres">
      <dgm:prSet presAssocID="{8283884F-D62B-4716-BEDA-683C12CE75CD}" presName="hierRoot1" presStyleCnt="0">
        <dgm:presLayoutVars>
          <dgm:hierBranch val="init"/>
        </dgm:presLayoutVars>
      </dgm:prSet>
      <dgm:spPr/>
    </dgm:pt>
    <dgm:pt modelId="{4D1AA158-5B29-4A0B-9E39-2D696B24DCAC}" type="pres">
      <dgm:prSet presAssocID="{8283884F-D62B-4716-BEDA-683C12CE75CD}" presName="rootComposite1" presStyleCnt="0"/>
      <dgm:spPr/>
    </dgm:pt>
    <dgm:pt modelId="{72B78618-4598-4713-AE7F-BD181F6D3307}" type="pres">
      <dgm:prSet presAssocID="{8283884F-D62B-4716-BEDA-683C12CE75CD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</dgm:pt>
    <dgm:pt modelId="{3DC724FA-2B78-4C11-85EC-1FBA73C4C7F0}" type="pres">
      <dgm:prSet presAssocID="{8283884F-D62B-4716-BEDA-683C12CE75CD}" presName="rootConnector1" presStyleLbl="node1" presStyleIdx="0" presStyleCnt="0"/>
      <dgm:spPr/>
    </dgm:pt>
    <dgm:pt modelId="{0BACC212-C133-4232-92E3-95DE6CFEDE2C}" type="pres">
      <dgm:prSet presAssocID="{8283884F-D62B-4716-BEDA-683C12CE75CD}" presName="hierChild2" presStyleCnt="0"/>
      <dgm:spPr/>
    </dgm:pt>
    <dgm:pt modelId="{5E2D243F-D1A7-4EAE-993D-4984267A486C}" type="pres">
      <dgm:prSet presAssocID="{899D6CF0-6851-46F2-B9B1-98FE7BE67FA5}" presName="Name37" presStyleLbl="parChTrans1D2" presStyleIdx="0" presStyleCnt="3"/>
      <dgm:spPr/>
    </dgm:pt>
    <dgm:pt modelId="{1F813ADF-8D0F-426E-B11F-991A49A5EF8E}" type="pres">
      <dgm:prSet presAssocID="{D5270943-B9ED-484C-8877-D665A41581CF}" presName="hierRoot2" presStyleCnt="0">
        <dgm:presLayoutVars>
          <dgm:hierBranch val="init"/>
        </dgm:presLayoutVars>
      </dgm:prSet>
      <dgm:spPr/>
    </dgm:pt>
    <dgm:pt modelId="{1B32B81D-C2C9-432E-B455-BD8C37701D29}" type="pres">
      <dgm:prSet presAssocID="{D5270943-B9ED-484C-8877-D665A41581CF}" presName="rootComposite" presStyleCnt="0"/>
      <dgm:spPr/>
    </dgm:pt>
    <dgm:pt modelId="{3032962E-11A3-4371-9C66-AD8AA700C5D3}" type="pres">
      <dgm:prSet presAssocID="{D5270943-B9ED-484C-8877-D665A41581CF}" presName="rootText" presStyleLbl="node2" presStyleIdx="0" presStyleCnt="3" custScaleX="120170" custScaleY="188435" custLinFactNeighborX="1556" custLinFactNeighborY="218">
        <dgm:presLayoutVars>
          <dgm:chPref val="3"/>
        </dgm:presLayoutVars>
      </dgm:prSet>
      <dgm:spPr>
        <a:prstGeom prst="roundRect">
          <a:avLst/>
        </a:prstGeom>
      </dgm:spPr>
    </dgm:pt>
    <dgm:pt modelId="{9078C4C4-8602-442A-A712-469C78664C40}" type="pres">
      <dgm:prSet presAssocID="{D5270943-B9ED-484C-8877-D665A41581CF}" presName="rootConnector" presStyleLbl="node2" presStyleIdx="0" presStyleCnt="3"/>
      <dgm:spPr/>
    </dgm:pt>
    <dgm:pt modelId="{A3490092-C647-4598-A203-A37B490B4C01}" type="pres">
      <dgm:prSet presAssocID="{D5270943-B9ED-484C-8877-D665A41581CF}" presName="hierChild4" presStyleCnt="0"/>
      <dgm:spPr/>
    </dgm:pt>
    <dgm:pt modelId="{6E5D15EA-FEB3-41F3-865B-7846BC27B1A6}" type="pres">
      <dgm:prSet presAssocID="{D5270943-B9ED-484C-8877-D665A41581CF}" presName="hierChild5" presStyleCnt="0"/>
      <dgm:spPr/>
    </dgm:pt>
    <dgm:pt modelId="{B6C72598-F203-4AEA-B0DB-0513228F0F5F}" type="pres">
      <dgm:prSet presAssocID="{8F5905EC-AF72-432F-A569-AE789F7A0324}" presName="Name37" presStyleLbl="parChTrans1D2" presStyleIdx="1" presStyleCnt="3"/>
      <dgm:spPr/>
    </dgm:pt>
    <dgm:pt modelId="{96594B84-4406-4274-8797-BD8690BCC8BE}" type="pres">
      <dgm:prSet presAssocID="{9C4C531B-C201-4514-8823-E5A72945689C}" presName="hierRoot2" presStyleCnt="0">
        <dgm:presLayoutVars>
          <dgm:hierBranch val="init"/>
        </dgm:presLayoutVars>
      </dgm:prSet>
      <dgm:spPr/>
    </dgm:pt>
    <dgm:pt modelId="{F98DA50F-DE68-4CE8-8DD9-1471F99EE726}" type="pres">
      <dgm:prSet presAssocID="{9C4C531B-C201-4514-8823-E5A72945689C}" presName="rootComposite" presStyleCnt="0"/>
      <dgm:spPr/>
    </dgm:pt>
    <dgm:pt modelId="{616AA069-B974-48CB-92B2-604C533F2BC1}" type="pres">
      <dgm:prSet presAssocID="{9C4C531B-C201-4514-8823-E5A72945689C}" presName="rootText" presStyleLbl="node2" presStyleIdx="1" presStyleCnt="3" custScaleX="126566" custScaleY="188435" custLinFactNeighborX="-2685" custLinFactNeighborY="2249">
        <dgm:presLayoutVars>
          <dgm:chPref val="3"/>
        </dgm:presLayoutVars>
      </dgm:prSet>
      <dgm:spPr>
        <a:prstGeom prst="roundRect">
          <a:avLst/>
        </a:prstGeom>
      </dgm:spPr>
    </dgm:pt>
    <dgm:pt modelId="{9AC0EAB1-C227-4DD5-A7A3-A16413E165FC}" type="pres">
      <dgm:prSet presAssocID="{9C4C531B-C201-4514-8823-E5A72945689C}" presName="rootConnector" presStyleLbl="node2" presStyleIdx="1" presStyleCnt="3"/>
      <dgm:spPr/>
    </dgm:pt>
    <dgm:pt modelId="{342F90A4-4E39-43C5-9157-84796821EAC7}" type="pres">
      <dgm:prSet presAssocID="{9C4C531B-C201-4514-8823-E5A72945689C}" presName="hierChild4" presStyleCnt="0"/>
      <dgm:spPr/>
    </dgm:pt>
    <dgm:pt modelId="{E3E9B802-D4F6-4DD3-AC23-028158A9DC36}" type="pres">
      <dgm:prSet presAssocID="{9C4C531B-C201-4514-8823-E5A72945689C}" presName="hierChild5" presStyleCnt="0"/>
      <dgm:spPr/>
    </dgm:pt>
    <dgm:pt modelId="{ED990F65-A042-4A3E-820F-1320F8A1650A}" type="pres">
      <dgm:prSet presAssocID="{5ABBA08B-1161-4CCA-B5E2-C7E5C07070D7}" presName="Name37" presStyleLbl="parChTrans1D2" presStyleIdx="2" presStyleCnt="3"/>
      <dgm:spPr/>
    </dgm:pt>
    <dgm:pt modelId="{3753C987-618B-4958-90C8-D4131368002B}" type="pres">
      <dgm:prSet presAssocID="{CB1270F5-68DE-469F-980C-36CBF56E7805}" presName="hierRoot2" presStyleCnt="0">
        <dgm:presLayoutVars>
          <dgm:hierBranch val="init"/>
        </dgm:presLayoutVars>
      </dgm:prSet>
      <dgm:spPr/>
    </dgm:pt>
    <dgm:pt modelId="{FBFAC315-D37C-4462-B2EC-CAD95CEAC976}" type="pres">
      <dgm:prSet presAssocID="{CB1270F5-68DE-469F-980C-36CBF56E7805}" presName="rootComposite" presStyleCnt="0"/>
      <dgm:spPr/>
    </dgm:pt>
    <dgm:pt modelId="{88A3ACFF-DB1D-45FF-A99B-25F139724826}" type="pres">
      <dgm:prSet presAssocID="{CB1270F5-68DE-469F-980C-36CBF56E7805}" presName="rootText" presStyleLbl="node2" presStyleIdx="2" presStyleCnt="3" custScaleX="116943" custScaleY="187093">
        <dgm:presLayoutVars>
          <dgm:chPref val="3"/>
        </dgm:presLayoutVars>
      </dgm:prSet>
      <dgm:spPr>
        <a:prstGeom prst="roundRect">
          <a:avLst/>
        </a:prstGeom>
      </dgm:spPr>
    </dgm:pt>
    <dgm:pt modelId="{1A44732C-4BB6-4599-8E5E-48942D9B39AD}" type="pres">
      <dgm:prSet presAssocID="{CB1270F5-68DE-469F-980C-36CBF56E7805}" presName="rootConnector" presStyleLbl="node2" presStyleIdx="2" presStyleCnt="3"/>
      <dgm:spPr/>
    </dgm:pt>
    <dgm:pt modelId="{CE8425CE-5FE6-4E81-8134-048E41D6FCE4}" type="pres">
      <dgm:prSet presAssocID="{CB1270F5-68DE-469F-980C-36CBF56E7805}" presName="hierChild4" presStyleCnt="0"/>
      <dgm:spPr/>
    </dgm:pt>
    <dgm:pt modelId="{2E567A99-EC57-4D61-99D7-97D0926121E3}" type="pres">
      <dgm:prSet presAssocID="{CB1270F5-68DE-469F-980C-36CBF56E7805}" presName="hierChild5" presStyleCnt="0"/>
      <dgm:spPr/>
    </dgm:pt>
    <dgm:pt modelId="{9DDA73F4-D72F-46D9-8E30-3331E716D241}" type="pres">
      <dgm:prSet presAssocID="{8283884F-D62B-4716-BEDA-683C12CE75CD}" presName="hierChild3" presStyleCnt="0"/>
      <dgm:spPr/>
    </dgm:pt>
  </dgm:ptLst>
  <dgm:cxnLst>
    <dgm:cxn modelId="{FE95D010-151A-4E47-BDCF-711858ED23D9}" type="presOf" srcId="{303FEAB6-0051-4EA1-A940-5485551B36D1}" destId="{C2F8C3B1-3C8A-41C0-BE73-41E9C43B8C94}" srcOrd="0" destOrd="0" presId="urn:microsoft.com/office/officeart/2005/8/layout/orgChart1"/>
    <dgm:cxn modelId="{C027A21C-0801-4A73-9CA1-99B1205BF161}" type="presOf" srcId="{8283884F-D62B-4716-BEDA-683C12CE75CD}" destId="{72B78618-4598-4713-AE7F-BD181F6D3307}" srcOrd="0" destOrd="0" presId="urn:microsoft.com/office/officeart/2005/8/layout/orgChart1"/>
    <dgm:cxn modelId="{0C53FE1C-D7AA-4E16-8CFE-6936386D3587}" type="presOf" srcId="{9C4C531B-C201-4514-8823-E5A72945689C}" destId="{9AC0EAB1-C227-4DD5-A7A3-A16413E165FC}" srcOrd="1" destOrd="0" presId="urn:microsoft.com/office/officeart/2005/8/layout/orgChart1"/>
    <dgm:cxn modelId="{B032054D-DF8F-41BF-A8B6-60996483BE5E}" srcId="{8283884F-D62B-4716-BEDA-683C12CE75CD}" destId="{9C4C531B-C201-4514-8823-E5A72945689C}" srcOrd="1" destOrd="0" parTransId="{8F5905EC-AF72-432F-A569-AE789F7A0324}" sibTransId="{0DC641CF-FA3A-4A72-BB00-54137016F2BB}"/>
    <dgm:cxn modelId="{F9894E5B-1DF5-4041-BD1D-166645AF6B4E}" type="presOf" srcId="{9C4C531B-C201-4514-8823-E5A72945689C}" destId="{616AA069-B974-48CB-92B2-604C533F2BC1}" srcOrd="0" destOrd="0" presId="urn:microsoft.com/office/officeart/2005/8/layout/orgChart1"/>
    <dgm:cxn modelId="{12CBD863-C762-4A16-B9F2-89DBCC4BC061}" type="presOf" srcId="{5ABBA08B-1161-4CCA-B5E2-C7E5C07070D7}" destId="{ED990F65-A042-4A3E-820F-1320F8A1650A}" srcOrd="0" destOrd="0" presId="urn:microsoft.com/office/officeart/2005/8/layout/orgChart1"/>
    <dgm:cxn modelId="{E02FF763-B752-4E2F-99AF-2AEC872F6236}" type="presOf" srcId="{8283884F-D62B-4716-BEDA-683C12CE75CD}" destId="{3DC724FA-2B78-4C11-85EC-1FBA73C4C7F0}" srcOrd="1" destOrd="0" presId="urn:microsoft.com/office/officeart/2005/8/layout/orgChart1"/>
    <dgm:cxn modelId="{616A4D7A-0AB6-4457-A901-FC10324AE5C9}" srcId="{8283884F-D62B-4716-BEDA-683C12CE75CD}" destId="{CB1270F5-68DE-469F-980C-36CBF56E7805}" srcOrd="2" destOrd="0" parTransId="{5ABBA08B-1161-4CCA-B5E2-C7E5C07070D7}" sibTransId="{5C1B4AD4-50E9-4D22-8550-497183BA4A17}"/>
    <dgm:cxn modelId="{E7F29382-4747-409B-B328-DBFD9E43E9FC}" type="presOf" srcId="{CB1270F5-68DE-469F-980C-36CBF56E7805}" destId="{1A44732C-4BB6-4599-8E5E-48942D9B39AD}" srcOrd="1" destOrd="0" presId="urn:microsoft.com/office/officeart/2005/8/layout/orgChart1"/>
    <dgm:cxn modelId="{36DED4A0-4413-4F7D-B1B4-FC5DAFA83BF0}" srcId="{303FEAB6-0051-4EA1-A940-5485551B36D1}" destId="{8283884F-D62B-4716-BEDA-683C12CE75CD}" srcOrd="0" destOrd="0" parTransId="{4C409036-2EB0-48D8-9A0B-1A9785A2F0D5}" sibTransId="{708AC98C-AE75-4139-A155-B7CE2EA27341}"/>
    <dgm:cxn modelId="{AE91DCC2-C812-46C3-AC12-24A7672C88E9}" type="presOf" srcId="{D5270943-B9ED-484C-8877-D665A41581CF}" destId="{3032962E-11A3-4371-9C66-AD8AA700C5D3}" srcOrd="0" destOrd="0" presId="urn:microsoft.com/office/officeart/2005/8/layout/orgChart1"/>
    <dgm:cxn modelId="{070B73CE-34E1-4CDE-B75D-F5F89F4AD20B}" type="presOf" srcId="{899D6CF0-6851-46F2-B9B1-98FE7BE67FA5}" destId="{5E2D243F-D1A7-4EAE-993D-4984267A486C}" srcOrd="0" destOrd="0" presId="urn:microsoft.com/office/officeart/2005/8/layout/orgChart1"/>
    <dgm:cxn modelId="{88C6ADDD-26EE-4F8D-A866-9C639DFA4B0D}" type="presOf" srcId="{8F5905EC-AF72-432F-A569-AE789F7A0324}" destId="{B6C72598-F203-4AEA-B0DB-0513228F0F5F}" srcOrd="0" destOrd="0" presId="urn:microsoft.com/office/officeart/2005/8/layout/orgChart1"/>
    <dgm:cxn modelId="{493A98E2-86D4-4CFD-BBFB-637754753ACF}" srcId="{8283884F-D62B-4716-BEDA-683C12CE75CD}" destId="{D5270943-B9ED-484C-8877-D665A41581CF}" srcOrd="0" destOrd="0" parTransId="{899D6CF0-6851-46F2-B9B1-98FE7BE67FA5}" sibTransId="{9609C501-4DE5-46D1-8268-1D3C3E0CB9E8}"/>
    <dgm:cxn modelId="{EBA08EE4-206A-4C17-9A3B-ADC72DCB5CEE}" type="presOf" srcId="{CB1270F5-68DE-469F-980C-36CBF56E7805}" destId="{88A3ACFF-DB1D-45FF-A99B-25F139724826}" srcOrd="0" destOrd="0" presId="urn:microsoft.com/office/officeart/2005/8/layout/orgChart1"/>
    <dgm:cxn modelId="{29524BE7-A963-418A-8AD6-93A8EA4E4DD1}" type="presOf" srcId="{D5270943-B9ED-484C-8877-D665A41581CF}" destId="{9078C4C4-8602-442A-A712-469C78664C40}" srcOrd="1" destOrd="0" presId="urn:microsoft.com/office/officeart/2005/8/layout/orgChart1"/>
    <dgm:cxn modelId="{6AC2AFE6-87C8-4071-89F3-268E8B1171AC}" type="presParOf" srcId="{C2F8C3B1-3C8A-41C0-BE73-41E9C43B8C94}" destId="{78597F3A-D805-4E1A-9505-A9AD9CBAB192}" srcOrd="0" destOrd="0" presId="urn:microsoft.com/office/officeart/2005/8/layout/orgChart1"/>
    <dgm:cxn modelId="{A6550E9F-F00E-4B5F-8323-C0FEE6C3F42A}" type="presParOf" srcId="{78597F3A-D805-4E1A-9505-A9AD9CBAB192}" destId="{4D1AA158-5B29-4A0B-9E39-2D696B24DCAC}" srcOrd="0" destOrd="0" presId="urn:microsoft.com/office/officeart/2005/8/layout/orgChart1"/>
    <dgm:cxn modelId="{C7913778-AC62-4FDB-8AFE-F96071BD6506}" type="presParOf" srcId="{4D1AA158-5B29-4A0B-9E39-2D696B24DCAC}" destId="{72B78618-4598-4713-AE7F-BD181F6D3307}" srcOrd="0" destOrd="0" presId="urn:microsoft.com/office/officeart/2005/8/layout/orgChart1"/>
    <dgm:cxn modelId="{50867B9F-941A-4132-B117-D6E202BF6C4D}" type="presParOf" srcId="{4D1AA158-5B29-4A0B-9E39-2D696B24DCAC}" destId="{3DC724FA-2B78-4C11-85EC-1FBA73C4C7F0}" srcOrd="1" destOrd="0" presId="urn:microsoft.com/office/officeart/2005/8/layout/orgChart1"/>
    <dgm:cxn modelId="{13DC3019-F1D2-44C6-B186-AD9A3F943E78}" type="presParOf" srcId="{78597F3A-D805-4E1A-9505-A9AD9CBAB192}" destId="{0BACC212-C133-4232-92E3-95DE6CFEDE2C}" srcOrd="1" destOrd="0" presId="urn:microsoft.com/office/officeart/2005/8/layout/orgChart1"/>
    <dgm:cxn modelId="{27E5EF69-CCF1-40CF-B7BC-931517093D7E}" type="presParOf" srcId="{0BACC212-C133-4232-92E3-95DE6CFEDE2C}" destId="{5E2D243F-D1A7-4EAE-993D-4984267A486C}" srcOrd="0" destOrd="0" presId="urn:microsoft.com/office/officeart/2005/8/layout/orgChart1"/>
    <dgm:cxn modelId="{E9278DBE-6B65-420E-BDF8-F7E4099E3780}" type="presParOf" srcId="{0BACC212-C133-4232-92E3-95DE6CFEDE2C}" destId="{1F813ADF-8D0F-426E-B11F-991A49A5EF8E}" srcOrd="1" destOrd="0" presId="urn:microsoft.com/office/officeart/2005/8/layout/orgChart1"/>
    <dgm:cxn modelId="{24EDE348-E2FF-4CFF-9697-B5628E691D98}" type="presParOf" srcId="{1F813ADF-8D0F-426E-B11F-991A49A5EF8E}" destId="{1B32B81D-C2C9-432E-B455-BD8C37701D29}" srcOrd="0" destOrd="0" presId="urn:microsoft.com/office/officeart/2005/8/layout/orgChart1"/>
    <dgm:cxn modelId="{84DCE331-042D-46B4-9A6D-5815A1DD0F8B}" type="presParOf" srcId="{1B32B81D-C2C9-432E-B455-BD8C37701D29}" destId="{3032962E-11A3-4371-9C66-AD8AA700C5D3}" srcOrd="0" destOrd="0" presId="urn:microsoft.com/office/officeart/2005/8/layout/orgChart1"/>
    <dgm:cxn modelId="{62146F6C-6EB6-437A-A102-2571211FF41D}" type="presParOf" srcId="{1B32B81D-C2C9-432E-B455-BD8C37701D29}" destId="{9078C4C4-8602-442A-A712-469C78664C40}" srcOrd="1" destOrd="0" presId="urn:microsoft.com/office/officeart/2005/8/layout/orgChart1"/>
    <dgm:cxn modelId="{B8F06740-A711-4261-9E6F-C41101C70004}" type="presParOf" srcId="{1F813ADF-8D0F-426E-B11F-991A49A5EF8E}" destId="{A3490092-C647-4598-A203-A37B490B4C01}" srcOrd="1" destOrd="0" presId="urn:microsoft.com/office/officeart/2005/8/layout/orgChart1"/>
    <dgm:cxn modelId="{60367778-5529-4B68-AB84-1F2F04DBBE9B}" type="presParOf" srcId="{1F813ADF-8D0F-426E-B11F-991A49A5EF8E}" destId="{6E5D15EA-FEB3-41F3-865B-7846BC27B1A6}" srcOrd="2" destOrd="0" presId="urn:microsoft.com/office/officeart/2005/8/layout/orgChart1"/>
    <dgm:cxn modelId="{90DC4691-C347-428E-9818-F7855754BEAE}" type="presParOf" srcId="{0BACC212-C133-4232-92E3-95DE6CFEDE2C}" destId="{B6C72598-F203-4AEA-B0DB-0513228F0F5F}" srcOrd="2" destOrd="0" presId="urn:microsoft.com/office/officeart/2005/8/layout/orgChart1"/>
    <dgm:cxn modelId="{37C92105-6E7E-41A9-AAD4-3CC278E15DB9}" type="presParOf" srcId="{0BACC212-C133-4232-92E3-95DE6CFEDE2C}" destId="{96594B84-4406-4274-8797-BD8690BCC8BE}" srcOrd="3" destOrd="0" presId="urn:microsoft.com/office/officeart/2005/8/layout/orgChart1"/>
    <dgm:cxn modelId="{512650E1-FD56-4B69-AC65-CCE5B231AF37}" type="presParOf" srcId="{96594B84-4406-4274-8797-BD8690BCC8BE}" destId="{F98DA50F-DE68-4CE8-8DD9-1471F99EE726}" srcOrd="0" destOrd="0" presId="urn:microsoft.com/office/officeart/2005/8/layout/orgChart1"/>
    <dgm:cxn modelId="{986F81E8-0407-415A-8213-F3302CA9DA17}" type="presParOf" srcId="{F98DA50F-DE68-4CE8-8DD9-1471F99EE726}" destId="{616AA069-B974-48CB-92B2-604C533F2BC1}" srcOrd="0" destOrd="0" presId="urn:microsoft.com/office/officeart/2005/8/layout/orgChart1"/>
    <dgm:cxn modelId="{04383246-8B65-4F66-9655-FF547EE4C271}" type="presParOf" srcId="{F98DA50F-DE68-4CE8-8DD9-1471F99EE726}" destId="{9AC0EAB1-C227-4DD5-A7A3-A16413E165FC}" srcOrd="1" destOrd="0" presId="urn:microsoft.com/office/officeart/2005/8/layout/orgChart1"/>
    <dgm:cxn modelId="{C62D1E03-0FE0-4112-939E-DA02201CED6D}" type="presParOf" srcId="{96594B84-4406-4274-8797-BD8690BCC8BE}" destId="{342F90A4-4E39-43C5-9157-84796821EAC7}" srcOrd="1" destOrd="0" presId="urn:microsoft.com/office/officeart/2005/8/layout/orgChart1"/>
    <dgm:cxn modelId="{716F5E5F-FE59-4C46-83D6-2C74E0A0EA52}" type="presParOf" srcId="{96594B84-4406-4274-8797-BD8690BCC8BE}" destId="{E3E9B802-D4F6-4DD3-AC23-028158A9DC36}" srcOrd="2" destOrd="0" presId="urn:microsoft.com/office/officeart/2005/8/layout/orgChart1"/>
    <dgm:cxn modelId="{2B19CC64-5FD8-4F30-B0C6-D765041F946E}" type="presParOf" srcId="{0BACC212-C133-4232-92E3-95DE6CFEDE2C}" destId="{ED990F65-A042-4A3E-820F-1320F8A1650A}" srcOrd="4" destOrd="0" presId="urn:microsoft.com/office/officeart/2005/8/layout/orgChart1"/>
    <dgm:cxn modelId="{DF775E0D-D0A9-4C05-ADCD-4D3614FD337D}" type="presParOf" srcId="{0BACC212-C133-4232-92E3-95DE6CFEDE2C}" destId="{3753C987-618B-4958-90C8-D4131368002B}" srcOrd="5" destOrd="0" presId="urn:microsoft.com/office/officeart/2005/8/layout/orgChart1"/>
    <dgm:cxn modelId="{D2238C2D-EB65-4890-85F2-64D444DF1506}" type="presParOf" srcId="{3753C987-618B-4958-90C8-D4131368002B}" destId="{FBFAC315-D37C-4462-B2EC-CAD95CEAC976}" srcOrd="0" destOrd="0" presId="urn:microsoft.com/office/officeart/2005/8/layout/orgChart1"/>
    <dgm:cxn modelId="{2513CB01-5694-4900-BF98-343923635A07}" type="presParOf" srcId="{FBFAC315-D37C-4462-B2EC-CAD95CEAC976}" destId="{88A3ACFF-DB1D-45FF-A99B-25F139724826}" srcOrd="0" destOrd="0" presId="urn:microsoft.com/office/officeart/2005/8/layout/orgChart1"/>
    <dgm:cxn modelId="{963F5C2A-AEAE-45BA-A9FF-02E174AAEFA7}" type="presParOf" srcId="{FBFAC315-D37C-4462-B2EC-CAD95CEAC976}" destId="{1A44732C-4BB6-4599-8E5E-48942D9B39AD}" srcOrd="1" destOrd="0" presId="urn:microsoft.com/office/officeart/2005/8/layout/orgChart1"/>
    <dgm:cxn modelId="{0C25FB4D-B4D2-4A30-BD30-7C41438B90FD}" type="presParOf" srcId="{3753C987-618B-4958-90C8-D4131368002B}" destId="{CE8425CE-5FE6-4E81-8134-048E41D6FCE4}" srcOrd="1" destOrd="0" presId="urn:microsoft.com/office/officeart/2005/8/layout/orgChart1"/>
    <dgm:cxn modelId="{207C1997-8D3C-44D2-A32B-5FC620DC3664}" type="presParOf" srcId="{3753C987-618B-4958-90C8-D4131368002B}" destId="{2E567A99-EC57-4D61-99D7-97D0926121E3}" srcOrd="2" destOrd="0" presId="urn:microsoft.com/office/officeart/2005/8/layout/orgChart1"/>
    <dgm:cxn modelId="{D05B3129-9EAE-4178-9F3E-526FEA40B0B7}" type="presParOf" srcId="{78597F3A-D805-4E1A-9505-A9AD9CBAB192}" destId="{9DDA73F4-D72F-46D9-8E30-3331E716D2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AB6C8D-1E9C-41B8-B154-E2415AD0FDAC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4048FFF7-02B8-49D7-8B1A-A1B54DBD895E}">
      <dgm:prSet phldrT="[Текст]" custT="1"/>
      <dgm:spPr>
        <a:solidFill>
          <a:srgbClr val="9FB5D1"/>
        </a:solidFill>
        <a:ln>
          <a:noFill/>
        </a:ln>
      </dgm:spPr>
      <dgm:t>
        <a:bodyPr/>
        <a:lstStyle/>
        <a:p>
          <a:r>
            <a:rPr lang="uk-UA" sz="1800" b="1" dirty="0">
              <a:solidFill>
                <a:schemeClr val="tx1"/>
              </a:solidFill>
              <a:effectLst/>
              <a:latin typeface="Franklin Gothic Medium" panose="020B0603020102020204" pitchFamily="34" charset="0"/>
            </a:rPr>
            <a:t>Підстава для вжиття заходів безпеки</a:t>
          </a:r>
          <a:endParaRPr lang="x-none" sz="1800" b="1" dirty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E5E34759-7E35-4A1B-8BE8-09AC7F1E2774}" type="parTrans" cxnId="{7601288E-69EE-47FE-80B3-E6886345FE34}">
      <dgm:prSet/>
      <dgm:spPr/>
      <dgm:t>
        <a:bodyPr/>
        <a:lstStyle/>
        <a:p>
          <a:endParaRPr lang="x-none"/>
        </a:p>
      </dgm:t>
    </dgm:pt>
    <dgm:pt modelId="{E1A29A8C-E92C-436C-9DD5-9AFB69D8F0EA}" type="sibTrans" cxnId="{7601288E-69EE-47FE-80B3-E6886345FE34}">
      <dgm:prSet/>
      <dgm:spPr/>
      <dgm:t>
        <a:bodyPr/>
        <a:lstStyle/>
        <a:p>
          <a:endParaRPr lang="x-none"/>
        </a:p>
      </dgm:t>
    </dgm:pt>
    <dgm:pt modelId="{168A4CFB-DFE0-4E35-9337-F6EF14385FD2}">
      <dgm:prSet phldrT="[Текст]"/>
      <dgm:spPr/>
      <dgm:t>
        <a:bodyPr/>
        <a:lstStyle/>
        <a:p>
          <a:pPr>
            <a:buNone/>
          </a:pPr>
          <a:r>
            <a:rPr lang="uk-UA" dirty="0">
              <a:effectLst/>
              <a:latin typeface="Franklin Gothic Medium" panose="020B0603020102020204" pitchFamily="34" charset="0"/>
            </a:rPr>
            <a:t>ч. 1 ст. 20 Закону України «Про забезпечення безпеки осіб, які беруть участь у кримінальному судочинстві</a:t>
          </a:r>
          <a:endParaRPr lang="x-none" dirty="0">
            <a:latin typeface="Franklin Gothic Medium" panose="020B0603020102020204" pitchFamily="34" charset="0"/>
          </a:endParaRPr>
        </a:p>
      </dgm:t>
    </dgm:pt>
    <dgm:pt modelId="{C6C80132-3E44-487B-9376-842BC97CE76E}" type="parTrans" cxnId="{FE610D14-159E-4475-B598-57F58ADD5DC5}">
      <dgm:prSet/>
      <dgm:spPr/>
      <dgm:t>
        <a:bodyPr/>
        <a:lstStyle/>
        <a:p>
          <a:endParaRPr lang="x-none"/>
        </a:p>
      </dgm:t>
    </dgm:pt>
    <dgm:pt modelId="{738CCBE3-5EDA-446E-B7D3-FC0D6FABF87A}" type="sibTrans" cxnId="{FE610D14-159E-4475-B598-57F58ADD5DC5}">
      <dgm:prSet/>
      <dgm:spPr/>
      <dgm:t>
        <a:bodyPr/>
        <a:lstStyle/>
        <a:p>
          <a:endParaRPr lang="x-none"/>
        </a:p>
      </dgm:t>
    </dgm:pt>
    <dgm:pt modelId="{4CBFA0B0-0FE2-433A-8869-0E6F140028AE}">
      <dgm:prSet phldrT="[Текст]"/>
      <dgm:spPr>
        <a:solidFill>
          <a:srgbClr val="9FB5D1"/>
        </a:solidFill>
        <a:ln>
          <a:noFill/>
        </a:ln>
      </dgm:spPr>
      <dgm:t>
        <a:bodyPr/>
        <a:lstStyle/>
        <a:p>
          <a:r>
            <a:rPr lang="uk-UA" b="1" dirty="0">
              <a:solidFill>
                <a:schemeClr val="tx1"/>
              </a:solidFill>
              <a:effectLst/>
              <a:latin typeface="Franklin Gothic Medium" panose="020B0603020102020204" pitchFamily="34" charset="0"/>
            </a:rPr>
            <a:t>Привід для вжиття заходів безпеки</a:t>
          </a:r>
          <a:endParaRPr lang="x-none" b="1" dirty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0D96D720-C2E3-4FFC-906A-41C3FAB265F8}" type="parTrans" cxnId="{BB556A96-0982-40C7-8898-46BBA624E974}">
      <dgm:prSet/>
      <dgm:spPr/>
      <dgm:t>
        <a:bodyPr/>
        <a:lstStyle/>
        <a:p>
          <a:endParaRPr lang="x-none"/>
        </a:p>
      </dgm:t>
    </dgm:pt>
    <dgm:pt modelId="{AA785763-0293-4F21-BD4B-4F552F8F6D89}" type="sibTrans" cxnId="{BB556A96-0982-40C7-8898-46BBA624E974}">
      <dgm:prSet/>
      <dgm:spPr/>
      <dgm:t>
        <a:bodyPr/>
        <a:lstStyle/>
        <a:p>
          <a:endParaRPr lang="x-none"/>
        </a:p>
      </dgm:t>
    </dgm:pt>
    <dgm:pt modelId="{EE2046B2-025A-471A-876E-4BD5C001C23F}">
      <dgm:prSet phldrT="[Текст]"/>
      <dgm:spPr/>
      <dgm:t>
        <a:bodyPr/>
        <a:lstStyle/>
        <a:p>
          <a:pPr algn="l">
            <a:buNone/>
          </a:pPr>
          <a:r>
            <a:rPr lang="uk-UA" dirty="0">
              <a:effectLst/>
            </a:rPr>
            <a:t> </a:t>
          </a:r>
          <a:r>
            <a:rPr lang="uk-UA" dirty="0">
              <a:effectLst/>
              <a:latin typeface="Franklin Gothic Medium" panose="020B0603020102020204" pitchFamily="34" charset="0"/>
            </a:rPr>
            <a:t>ч. 2 ст. 20 Закону України «Про забезпечення безпеки осіб, які беруть участь у кримінальному судочинстві</a:t>
          </a:r>
          <a:endParaRPr lang="x-none" dirty="0">
            <a:latin typeface="Franklin Gothic Medium" panose="020B0603020102020204" pitchFamily="34" charset="0"/>
          </a:endParaRPr>
        </a:p>
      </dgm:t>
    </dgm:pt>
    <dgm:pt modelId="{0D057C3F-8DD0-4C42-8D62-90235D53C26F}" type="parTrans" cxnId="{96913314-D034-4CDA-A42D-4B303E67BC4A}">
      <dgm:prSet/>
      <dgm:spPr/>
      <dgm:t>
        <a:bodyPr/>
        <a:lstStyle/>
        <a:p>
          <a:endParaRPr lang="x-none"/>
        </a:p>
      </dgm:t>
    </dgm:pt>
    <dgm:pt modelId="{63361E85-CF4E-4A78-BA23-CCC010613A28}" type="sibTrans" cxnId="{96913314-D034-4CDA-A42D-4B303E67BC4A}">
      <dgm:prSet/>
      <dgm:spPr/>
      <dgm:t>
        <a:bodyPr/>
        <a:lstStyle/>
        <a:p>
          <a:endParaRPr lang="x-none"/>
        </a:p>
      </dgm:t>
    </dgm:pt>
    <dgm:pt modelId="{423A4BE4-388D-4307-BA25-081D936EFACE}" type="pres">
      <dgm:prSet presAssocID="{7FAB6C8D-1E9C-41B8-B154-E2415AD0FDAC}" presName="Name0" presStyleCnt="0">
        <dgm:presLayoutVars>
          <dgm:dir/>
          <dgm:animLvl val="lvl"/>
          <dgm:resizeHandles val="exact"/>
        </dgm:presLayoutVars>
      </dgm:prSet>
      <dgm:spPr/>
    </dgm:pt>
    <dgm:pt modelId="{242AC59E-CC4B-4983-95AE-7470CAFEB363}" type="pres">
      <dgm:prSet presAssocID="{4048FFF7-02B8-49D7-8B1A-A1B54DBD895E}" presName="composite" presStyleCnt="0"/>
      <dgm:spPr/>
    </dgm:pt>
    <dgm:pt modelId="{49ADA0E6-A1A6-44E1-B819-80BB3878E058}" type="pres">
      <dgm:prSet presAssocID="{4048FFF7-02B8-49D7-8B1A-A1B54DBD895E}" presName="parTx" presStyleLbl="alignNode1" presStyleIdx="0" presStyleCnt="2" custScaleX="115640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BAECA8FC-CDAC-40B4-B95F-64A5A1F9F034}" type="pres">
      <dgm:prSet presAssocID="{4048FFF7-02B8-49D7-8B1A-A1B54DBD895E}" presName="desTx" presStyleLbl="alignAccFollowNode1" presStyleIdx="0" presStyleCnt="2" custScaleX="107735">
        <dgm:presLayoutVars>
          <dgm:bulletEnabled val="1"/>
        </dgm:presLayoutVars>
      </dgm:prSet>
      <dgm:spPr/>
    </dgm:pt>
    <dgm:pt modelId="{5E859B94-E3A2-4E91-B2D9-FF82A79E7237}" type="pres">
      <dgm:prSet presAssocID="{E1A29A8C-E92C-436C-9DD5-9AFB69D8F0EA}" presName="space" presStyleCnt="0"/>
      <dgm:spPr/>
    </dgm:pt>
    <dgm:pt modelId="{085FA806-6C95-4AF0-9CFE-A93264E7774D}" type="pres">
      <dgm:prSet presAssocID="{4CBFA0B0-0FE2-433A-8869-0E6F140028AE}" presName="composite" presStyleCnt="0"/>
      <dgm:spPr/>
    </dgm:pt>
    <dgm:pt modelId="{8380D2EC-124D-400B-A86C-CC4E0337EBEF}" type="pres">
      <dgm:prSet presAssocID="{4CBFA0B0-0FE2-433A-8869-0E6F140028AE}" presName="parTx" presStyleLbl="alignNode1" presStyleIdx="1" presStyleCnt="2" custScaleX="103405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CB371ACF-7132-4AF6-A4DE-441B9555A0EC}" type="pres">
      <dgm:prSet presAssocID="{4CBFA0B0-0FE2-433A-8869-0E6F140028A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CB48109-516D-446B-AD7D-F47E61BD1216}" type="presOf" srcId="{4CBFA0B0-0FE2-433A-8869-0E6F140028AE}" destId="{8380D2EC-124D-400B-A86C-CC4E0337EBEF}" srcOrd="0" destOrd="0" presId="urn:microsoft.com/office/officeart/2005/8/layout/hList1"/>
    <dgm:cxn modelId="{FE610D14-159E-4475-B598-57F58ADD5DC5}" srcId="{4048FFF7-02B8-49D7-8B1A-A1B54DBD895E}" destId="{168A4CFB-DFE0-4E35-9337-F6EF14385FD2}" srcOrd="0" destOrd="0" parTransId="{C6C80132-3E44-487B-9376-842BC97CE76E}" sibTransId="{738CCBE3-5EDA-446E-B7D3-FC0D6FABF87A}"/>
    <dgm:cxn modelId="{96913314-D034-4CDA-A42D-4B303E67BC4A}" srcId="{4CBFA0B0-0FE2-433A-8869-0E6F140028AE}" destId="{EE2046B2-025A-471A-876E-4BD5C001C23F}" srcOrd="0" destOrd="0" parTransId="{0D057C3F-8DD0-4C42-8D62-90235D53C26F}" sibTransId="{63361E85-CF4E-4A78-BA23-CCC010613A28}"/>
    <dgm:cxn modelId="{F9E6507D-F000-413F-80D0-9237CF6488F6}" type="presOf" srcId="{7FAB6C8D-1E9C-41B8-B154-E2415AD0FDAC}" destId="{423A4BE4-388D-4307-BA25-081D936EFACE}" srcOrd="0" destOrd="0" presId="urn:microsoft.com/office/officeart/2005/8/layout/hList1"/>
    <dgm:cxn modelId="{7601288E-69EE-47FE-80B3-E6886345FE34}" srcId="{7FAB6C8D-1E9C-41B8-B154-E2415AD0FDAC}" destId="{4048FFF7-02B8-49D7-8B1A-A1B54DBD895E}" srcOrd="0" destOrd="0" parTransId="{E5E34759-7E35-4A1B-8BE8-09AC7F1E2774}" sibTransId="{E1A29A8C-E92C-436C-9DD5-9AFB69D8F0EA}"/>
    <dgm:cxn modelId="{866F9893-EE23-4149-A2A0-FBE05C7DA275}" type="presOf" srcId="{EE2046B2-025A-471A-876E-4BD5C001C23F}" destId="{CB371ACF-7132-4AF6-A4DE-441B9555A0EC}" srcOrd="0" destOrd="0" presId="urn:microsoft.com/office/officeart/2005/8/layout/hList1"/>
    <dgm:cxn modelId="{BB556A96-0982-40C7-8898-46BBA624E974}" srcId="{7FAB6C8D-1E9C-41B8-B154-E2415AD0FDAC}" destId="{4CBFA0B0-0FE2-433A-8869-0E6F140028AE}" srcOrd="1" destOrd="0" parTransId="{0D96D720-C2E3-4FFC-906A-41C3FAB265F8}" sibTransId="{AA785763-0293-4F21-BD4B-4F552F8F6D89}"/>
    <dgm:cxn modelId="{3FF91997-5223-48EE-9261-3264CA8220AB}" type="presOf" srcId="{168A4CFB-DFE0-4E35-9337-F6EF14385FD2}" destId="{BAECA8FC-CDAC-40B4-B95F-64A5A1F9F034}" srcOrd="0" destOrd="0" presId="urn:microsoft.com/office/officeart/2005/8/layout/hList1"/>
    <dgm:cxn modelId="{40E34CD4-1467-4D86-89EE-EA531DB12EB2}" type="presOf" srcId="{4048FFF7-02B8-49D7-8B1A-A1B54DBD895E}" destId="{49ADA0E6-A1A6-44E1-B819-80BB3878E058}" srcOrd="0" destOrd="0" presId="urn:microsoft.com/office/officeart/2005/8/layout/hList1"/>
    <dgm:cxn modelId="{5551F700-261D-4CDA-9E31-4D8A3F43F7E0}" type="presParOf" srcId="{423A4BE4-388D-4307-BA25-081D936EFACE}" destId="{242AC59E-CC4B-4983-95AE-7470CAFEB363}" srcOrd="0" destOrd="0" presId="urn:microsoft.com/office/officeart/2005/8/layout/hList1"/>
    <dgm:cxn modelId="{FDB38E04-711D-4B2D-B090-0FF81F8CB912}" type="presParOf" srcId="{242AC59E-CC4B-4983-95AE-7470CAFEB363}" destId="{49ADA0E6-A1A6-44E1-B819-80BB3878E058}" srcOrd="0" destOrd="0" presId="urn:microsoft.com/office/officeart/2005/8/layout/hList1"/>
    <dgm:cxn modelId="{D2852B3D-82FB-42F6-A571-1371EC420E6B}" type="presParOf" srcId="{242AC59E-CC4B-4983-95AE-7470CAFEB363}" destId="{BAECA8FC-CDAC-40B4-B95F-64A5A1F9F034}" srcOrd="1" destOrd="0" presId="urn:microsoft.com/office/officeart/2005/8/layout/hList1"/>
    <dgm:cxn modelId="{AA5F4719-B835-4465-893E-22E543A22D93}" type="presParOf" srcId="{423A4BE4-388D-4307-BA25-081D936EFACE}" destId="{5E859B94-E3A2-4E91-B2D9-FF82A79E7237}" srcOrd="1" destOrd="0" presId="urn:microsoft.com/office/officeart/2005/8/layout/hList1"/>
    <dgm:cxn modelId="{DAE60D45-EE3D-4E09-A0F6-A3169DF0E7BD}" type="presParOf" srcId="{423A4BE4-388D-4307-BA25-081D936EFACE}" destId="{085FA806-6C95-4AF0-9CFE-A93264E7774D}" srcOrd="2" destOrd="0" presId="urn:microsoft.com/office/officeart/2005/8/layout/hList1"/>
    <dgm:cxn modelId="{B62A7737-258C-46D2-9943-E771BF79B803}" type="presParOf" srcId="{085FA806-6C95-4AF0-9CFE-A93264E7774D}" destId="{8380D2EC-124D-400B-A86C-CC4E0337EBEF}" srcOrd="0" destOrd="0" presId="urn:microsoft.com/office/officeart/2005/8/layout/hList1"/>
    <dgm:cxn modelId="{96E45136-3AA5-4AE1-B0ED-45C8B5E4E56D}" type="presParOf" srcId="{085FA806-6C95-4AF0-9CFE-A93264E7774D}" destId="{CB371ACF-7132-4AF6-A4DE-441B9555A0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90F65-A042-4A3E-820F-1320F8A1650A}">
      <dsp:nvSpPr>
        <dsp:cNvPr id="0" name=""/>
        <dsp:cNvSpPr/>
      </dsp:nvSpPr>
      <dsp:spPr>
        <a:xfrm>
          <a:off x="4493982" y="1987529"/>
          <a:ext cx="3195625" cy="464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20"/>
              </a:lnTo>
              <a:lnTo>
                <a:pt x="3195625" y="232420"/>
              </a:lnTo>
              <a:lnTo>
                <a:pt x="3195625" y="4648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72598-F203-4AEA-B0DB-0513228F0F5F}">
      <dsp:nvSpPr>
        <dsp:cNvPr id="0" name=""/>
        <dsp:cNvSpPr/>
      </dsp:nvSpPr>
      <dsp:spPr>
        <a:xfrm>
          <a:off x="4424544" y="1987529"/>
          <a:ext cx="91440" cy="489731"/>
        </a:xfrm>
        <a:custGeom>
          <a:avLst/>
          <a:gdLst/>
          <a:ahLst/>
          <a:cxnLst/>
          <a:rect l="0" t="0" r="0" b="0"/>
          <a:pathLst>
            <a:path>
              <a:moveTo>
                <a:pt x="69437" y="0"/>
              </a:moveTo>
              <a:lnTo>
                <a:pt x="69437" y="257311"/>
              </a:lnTo>
              <a:lnTo>
                <a:pt x="45720" y="257311"/>
              </a:lnTo>
              <a:lnTo>
                <a:pt x="45720" y="489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D243F-D1A7-4EAE-993D-4984267A486C}">
      <dsp:nvSpPr>
        <dsp:cNvPr id="0" name=""/>
        <dsp:cNvSpPr/>
      </dsp:nvSpPr>
      <dsp:spPr>
        <a:xfrm>
          <a:off x="1368514" y="1987529"/>
          <a:ext cx="3125467" cy="467253"/>
        </a:xfrm>
        <a:custGeom>
          <a:avLst/>
          <a:gdLst/>
          <a:ahLst/>
          <a:cxnLst/>
          <a:rect l="0" t="0" r="0" b="0"/>
          <a:pathLst>
            <a:path>
              <a:moveTo>
                <a:pt x="3125467" y="0"/>
              </a:moveTo>
              <a:lnTo>
                <a:pt x="3125467" y="234833"/>
              </a:lnTo>
              <a:lnTo>
                <a:pt x="0" y="234833"/>
              </a:lnTo>
              <a:lnTo>
                <a:pt x="0" y="4672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78618-4598-4713-AE7F-BD181F6D3307}">
      <dsp:nvSpPr>
        <dsp:cNvPr id="0" name=""/>
        <dsp:cNvSpPr/>
      </dsp:nvSpPr>
      <dsp:spPr>
        <a:xfrm>
          <a:off x="3387218" y="880765"/>
          <a:ext cx="2213527" cy="1106763"/>
        </a:xfrm>
        <a:prstGeom prst="roundRect">
          <a:avLst/>
        </a:prstGeom>
        <a:solidFill>
          <a:srgbClr val="9FB5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ВИКРИВАЧ</a:t>
          </a:r>
        </a:p>
      </dsp:txBody>
      <dsp:txXfrm>
        <a:off x="3441246" y="934793"/>
        <a:ext cx="2105471" cy="998707"/>
      </dsp:txXfrm>
    </dsp:sp>
    <dsp:sp modelId="{3032962E-11A3-4371-9C66-AD8AA700C5D3}">
      <dsp:nvSpPr>
        <dsp:cNvPr id="0" name=""/>
        <dsp:cNvSpPr/>
      </dsp:nvSpPr>
      <dsp:spPr>
        <a:xfrm>
          <a:off x="38516" y="2454783"/>
          <a:ext cx="2659996" cy="2085530"/>
        </a:xfrm>
        <a:prstGeom prst="roundRect">
          <a:avLst/>
        </a:prstGeom>
        <a:solidFill>
          <a:srgbClr val="9FB5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b="1" kern="1200" dirty="0">
              <a:solidFill>
                <a:schemeClr val="tx1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Викривач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b="1" kern="1200" dirty="0">
              <a:solidFill>
                <a:schemeClr val="tx1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згідно з Законом України «Про запобігання корупції»</a:t>
          </a:r>
          <a:endParaRPr lang="uk-UA" sz="2000" kern="1200" dirty="0">
            <a:solidFill>
              <a:schemeClr val="tx1"/>
            </a:solidFill>
            <a:latin typeface="Franklin Gothic Medium" panose="020B0603020102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40323" y="2556590"/>
        <a:ext cx="2456382" cy="1881916"/>
      </dsp:txXfrm>
    </dsp:sp>
    <dsp:sp modelId="{616AA069-B974-48CB-92B2-604C533F2BC1}">
      <dsp:nvSpPr>
        <dsp:cNvPr id="0" name=""/>
        <dsp:cNvSpPr/>
      </dsp:nvSpPr>
      <dsp:spPr>
        <a:xfrm>
          <a:off x="3069477" y="2477261"/>
          <a:ext cx="2801573" cy="2085530"/>
        </a:xfrm>
        <a:prstGeom prst="roundRect">
          <a:avLst/>
        </a:prstGeom>
        <a:solidFill>
          <a:srgbClr val="9FB5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Викривач </a:t>
          </a:r>
          <a:br>
            <a:rPr lang="uk-UA" sz="2000" b="1" kern="1200" dirty="0">
              <a:solidFill>
                <a:schemeClr val="tx1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uk-UA" sz="2000" b="1" kern="1200" dirty="0">
              <a:solidFill>
                <a:schemeClr val="tx1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у провадженні про адміністративне правопорушення</a:t>
          </a:r>
          <a:endParaRPr lang="uk-UA" sz="2000" kern="1200" dirty="0">
            <a:solidFill>
              <a:schemeClr val="tx1"/>
            </a:solidFill>
            <a:latin typeface="Franklin Gothic Medium" panose="020B0603020102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171284" y="2579068"/>
        <a:ext cx="2597959" cy="1881916"/>
      </dsp:txXfrm>
    </dsp:sp>
    <dsp:sp modelId="{88A3ACFF-DB1D-45FF-A99B-25F139724826}">
      <dsp:nvSpPr>
        <dsp:cNvPr id="0" name=""/>
        <dsp:cNvSpPr/>
      </dsp:nvSpPr>
      <dsp:spPr>
        <a:xfrm>
          <a:off x="6395325" y="2452370"/>
          <a:ext cx="2588565" cy="2070677"/>
        </a:xfrm>
        <a:prstGeom prst="roundRect">
          <a:avLst/>
        </a:prstGeom>
        <a:solidFill>
          <a:srgbClr val="9FB5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Викривач </a:t>
          </a:r>
          <a:br>
            <a:rPr lang="uk-UA" sz="2000" b="1" kern="1200" dirty="0">
              <a:solidFill>
                <a:schemeClr val="tx1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uk-UA" sz="2000" b="1" kern="1200" dirty="0">
              <a:solidFill>
                <a:schemeClr val="tx1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у кримінальному провадженні</a:t>
          </a:r>
          <a:endParaRPr lang="uk-UA" sz="2000" kern="1200" dirty="0">
            <a:solidFill>
              <a:schemeClr val="tx1"/>
            </a:solidFill>
            <a:latin typeface="Franklin Gothic Medium" panose="020B0603020102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496407" y="2553452"/>
        <a:ext cx="2386401" cy="1868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DA0E6-A1A6-44E1-B819-80BB3878E058}">
      <dsp:nvSpPr>
        <dsp:cNvPr id="0" name=""/>
        <dsp:cNvSpPr/>
      </dsp:nvSpPr>
      <dsp:spPr>
        <a:xfrm>
          <a:off x="2276" y="338036"/>
          <a:ext cx="2478530" cy="650480"/>
        </a:xfrm>
        <a:prstGeom prst="roundRect">
          <a:avLst/>
        </a:prstGeom>
        <a:solidFill>
          <a:srgbClr val="9FB5D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1"/>
              </a:solidFill>
              <a:effectLst/>
              <a:latin typeface="Franklin Gothic Medium" panose="020B0603020102020204" pitchFamily="34" charset="0"/>
            </a:rPr>
            <a:t>Підстава для вжиття заходів безпеки</a:t>
          </a:r>
          <a:endParaRPr lang="x-none" sz="1800" b="1" kern="1200" dirty="0">
            <a:solidFill>
              <a:schemeClr val="tx1"/>
            </a:solidFill>
            <a:latin typeface="Franklin Gothic Medium" panose="020B0603020102020204" pitchFamily="34" charset="0"/>
          </a:endParaRPr>
        </a:p>
      </dsp:txBody>
      <dsp:txXfrm>
        <a:off x="34030" y="369790"/>
        <a:ext cx="2415022" cy="586972"/>
      </dsp:txXfrm>
    </dsp:sp>
    <dsp:sp modelId="{BAECA8FC-CDAC-40B4-B95F-64A5A1F9F034}">
      <dsp:nvSpPr>
        <dsp:cNvPr id="0" name=""/>
        <dsp:cNvSpPr/>
      </dsp:nvSpPr>
      <dsp:spPr>
        <a:xfrm>
          <a:off x="86990" y="988517"/>
          <a:ext cx="2309101" cy="20852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700" kern="1200" dirty="0">
              <a:effectLst/>
              <a:latin typeface="Franklin Gothic Medium" panose="020B0603020102020204" pitchFamily="34" charset="0"/>
            </a:rPr>
            <a:t>ч. 1 ст. 20 Закону України «Про забезпечення безпеки осіб, які беруть участь у кримінальному судочинстві</a:t>
          </a:r>
          <a:endParaRPr lang="x-none" sz="1700" kern="1200" dirty="0">
            <a:latin typeface="Franklin Gothic Medium" panose="020B0603020102020204" pitchFamily="34" charset="0"/>
          </a:endParaRPr>
        </a:p>
      </dsp:txBody>
      <dsp:txXfrm>
        <a:off x="86990" y="988517"/>
        <a:ext cx="2309101" cy="2085278"/>
      </dsp:txXfrm>
    </dsp:sp>
    <dsp:sp modelId="{8380D2EC-124D-400B-A86C-CC4E0337EBEF}">
      <dsp:nvSpPr>
        <dsp:cNvPr id="0" name=""/>
        <dsp:cNvSpPr/>
      </dsp:nvSpPr>
      <dsp:spPr>
        <a:xfrm>
          <a:off x="2780870" y="338036"/>
          <a:ext cx="2216295" cy="650480"/>
        </a:xfrm>
        <a:prstGeom prst="roundRect">
          <a:avLst/>
        </a:prstGeom>
        <a:solidFill>
          <a:srgbClr val="9FB5D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solidFill>
                <a:schemeClr val="tx1"/>
              </a:solidFill>
              <a:effectLst/>
              <a:latin typeface="Franklin Gothic Medium" panose="020B0603020102020204" pitchFamily="34" charset="0"/>
            </a:rPr>
            <a:t>Привід для вжиття заходів безпеки</a:t>
          </a:r>
          <a:endParaRPr lang="x-none" sz="1700" b="1" kern="1200" dirty="0">
            <a:solidFill>
              <a:schemeClr val="tx1"/>
            </a:solidFill>
            <a:latin typeface="Franklin Gothic Medium" panose="020B0603020102020204" pitchFamily="34" charset="0"/>
          </a:endParaRPr>
        </a:p>
      </dsp:txBody>
      <dsp:txXfrm>
        <a:off x="2812624" y="369790"/>
        <a:ext cx="2152787" cy="586972"/>
      </dsp:txXfrm>
    </dsp:sp>
    <dsp:sp modelId="{CB371ACF-7132-4AF6-A4DE-441B9555A0EC}">
      <dsp:nvSpPr>
        <dsp:cNvPr id="0" name=""/>
        <dsp:cNvSpPr/>
      </dsp:nvSpPr>
      <dsp:spPr>
        <a:xfrm>
          <a:off x="2817360" y="988517"/>
          <a:ext cx="2143315" cy="20852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700" kern="1200" dirty="0">
              <a:effectLst/>
            </a:rPr>
            <a:t> </a:t>
          </a:r>
          <a:r>
            <a:rPr lang="uk-UA" sz="1700" kern="1200" dirty="0">
              <a:effectLst/>
              <a:latin typeface="Franklin Gothic Medium" panose="020B0603020102020204" pitchFamily="34" charset="0"/>
            </a:rPr>
            <a:t>ч. 2 ст. 20 Закону України «Про забезпечення безпеки осіб, які беруть участь у кримінальному судочинстві</a:t>
          </a:r>
          <a:endParaRPr lang="x-none" sz="1700" kern="1200" dirty="0">
            <a:latin typeface="Franklin Gothic Medium" panose="020B0603020102020204" pitchFamily="34" charset="0"/>
          </a:endParaRPr>
        </a:p>
      </dsp:txBody>
      <dsp:txXfrm>
        <a:off x="2817360" y="988517"/>
        <a:ext cx="2143315" cy="2085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ABEF4-282E-428D-8D02-F454932B7DB4}" type="datetimeFigureOut">
              <a:rPr lang="uk-UA" smtClean="0"/>
              <a:t>21.06.21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1FBBB-90FC-4D90-929C-182E793045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808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572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F44C4-130D-4F73-B5B9-E9CBFCAFA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EF64D1F-3F08-441F-8DFC-BA09E1634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E640F6-4632-4D51-8DA4-CF5ABFB6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21.06.21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8A33CB-A87D-4630-B82A-D80D5A11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E59C7B-B693-43F8-85B7-C51F838C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56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B4161-4165-40A3-A310-46DF5339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220DD0-4FBA-4E48-B9B5-CFE9091C4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0BACD8-775F-4B22-8CC6-01F17AE1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21.06.21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A5B5B8-5D66-412F-8050-1848F54E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C44892-9596-4718-8926-8C5AA8FB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79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0EE46A-AF54-45B6-94C5-11AF4B9E2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446A125-B6B9-4F18-BDFB-C2BDB5BBA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F8D5DC6-4138-4019-A523-7EEB0FF5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21.06.21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9F0988-EE82-484D-9C82-9455E22B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8ED92D-13AE-4079-9632-E4FF505C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32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20640-C932-456E-B2EA-9C02424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F4D638-109D-4165-AF9A-F9FA7F640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339B5C-22EE-4C9C-9943-CF65AB2B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21.06.21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BBC685-2F03-42C8-BF22-97A793DB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B64EBA-D796-4069-AE27-6B87FE46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78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89C21-EFB5-45E1-836A-2B30AD0D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CCC872-B8D7-4D65-B162-EF2AC98BD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490BD2-F5A4-4FE8-8454-040C798F8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21.06.21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DCD7C7-D6A2-4DFF-AC1D-0252BED5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48F1A2-835D-4618-B24A-E1227AD7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280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807E5-6B26-4901-A9F6-5F2E9420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00DC526-95C1-4A47-914C-D85E30F91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2DF9376-84FE-4892-9E4F-8B51C2008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1E279DE-9E2B-4C71-89F3-B2E2E23E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21.06.21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D77336F-F147-4E44-A6A5-C1113049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9FC2CBA-0FD2-4968-8F54-B2669FF2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94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AE458-6814-464D-9C84-27829DE8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BA753B0-8355-40AF-BA3C-2580A5536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C502E5-BA7A-4F2D-8E8A-3A4265BAF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8322829-F71E-4FCE-B918-F2F9DFB48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E9F654A-59E8-49EE-BB13-CAA6B64BE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29BC809-8A4B-4525-8164-52D3F42C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21.06.21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04953C6-5819-4472-B929-7273909F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B539F36-BD00-4AD7-958F-54807E50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70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7D2E7-F245-4ED9-97F4-EC8F0396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5855755-6F3F-4E14-8805-75490288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21.06.21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8230020-0030-43F5-86DF-28593CD0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D7B0B8-E1C8-4BA6-A880-08D941B4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39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F112DE8-B0B1-475B-9C42-992431834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21.06.21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4589738-CDDB-4A7C-AFC1-21A7DCBC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011FD85-06E1-4E62-A3BC-43961114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261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AA999-0DD1-4D48-9FFB-44B0651B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C6E65F4-B4B5-48CC-9BA3-E7C2494E5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94562F7-7FBA-4747-9A8D-B6793C0B0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05B01C-1F19-40C8-8D86-3E14164A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21.06.21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6C854E-FBF7-4706-9E98-2C24C1EAA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FD18945-4557-45CE-98C6-D8B91D9D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47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5BC75-FBF0-4012-8316-E81D3A31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D5E6D92-E6F8-4917-974C-3B45F2941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895A2D0-50B2-46B8-BDE6-C1C153DB6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BF2EF32-A99E-4B51-AE2C-66A9102F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21.06.21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6DA37AA-8D8A-410A-B3FA-B82AD0E5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EA5DE9A-7EDD-4546-BE86-EF7BB862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972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62CF237-7566-4485-B4CD-72C7B568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8C9087-645D-41FC-94D9-834ECA3D0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30B0E0-5CE6-4CCB-9202-C241E60A0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01FE5-FD45-4D1D-B789-8CD59D35E980}" type="datetimeFigureOut">
              <a:rPr lang="uk-UA" smtClean="0"/>
              <a:t>21.06.21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69CF56-63F1-4303-9884-ED1A2FB29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EEB1E3-266E-4BB5-BF4F-715DA8A38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35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KwoUDbscWm4BT7BoBo0kMg/" TargetMode="External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3" Type="http://schemas.openxmlformats.org/officeDocument/2006/relationships/hyperlink" Target="https://www.facebook.com/NAZKgov/" TargetMode="External"/><Relationship Id="rId21" Type="http://schemas.openxmlformats.org/officeDocument/2006/relationships/image" Target="../media/image2.png"/><Relationship Id="rId7" Type="http://schemas.openxmlformats.org/officeDocument/2006/relationships/hyperlink" Target="https://www.instagram.com/nazk_gov/" TargetMode="External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image" Target="../media/image14.png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hyperlink" Target="t.me/NAZK_gov_ua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twitter.com/NAZK_gov" TargetMode="External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4" Type="http://schemas.openxmlformats.org/officeDocument/2006/relationships/hyperlink" Target="mailto:info@nazk.gov.ua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B3003F-1D7E-4F57-A02B-D9D4106F4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308" y="-493486"/>
            <a:ext cx="13069308" cy="73514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6C0CCB-1D2A-4741-8CF1-8FBF13FD871E}"/>
              </a:ext>
            </a:extLst>
          </p:cNvPr>
          <p:cNvSpPr txBox="1"/>
          <p:nvPr/>
        </p:nvSpPr>
        <p:spPr>
          <a:xfrm>
            <a:off x="2711974" y="1443956"/>
            <a:ext cx="93542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5000" b="1" dirty="0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4400" b="1" dirty="0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Короткострокова програма підвищення кваліфікації «</a:t>
            </a:r>
            <a:r>
              <a:rPr lang="ru-RU" sz="4400" b="1" dirty="0" err="1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Організація</a:t>
            </a:r>
            <a:r>
              <a:rPr lang="ru-RU" sz="4400" b="1" dirty="0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400" b="1" dirty="0" err="1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роботи</a:t>
            </a:r>
            <a:r>
              <a:rPr lang="ru-RU" sz="4400" b="1" dirty="0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 </a:t>
            </a:r>
            <a:r>
              <a:rPr lang="ru-RU" sz="4400" b="1" dirty="0" err="1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викривачами</a:t>
            </a:r>
            <a:r>
              <a:rPr lang="ru-RU" sz="4400" b="1" dirty="0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400" b="1" dirty="0" err="1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корупції</a:t>
            </a:r>
            <a:r>
              <a:rPr lang="ru-RU" sz="4400" b="1" dirty="0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 державному </a:t>
            </a:r>
            <a:r>
              <a:rPr lang="ru-RU" sz="4400" b="1" dirty="0" err="1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органі</a:t>
            </a:r>
            <a:r>
              <a:rPr lang="ru-RU" sz="4400" b="1" dirty="0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pPr algn="r"/>
            <a:endParaRPr lang="ru-RU" sz="1200" b="1" dirty="0">
              <a:latin typeface="Franklin Gothic Demi" panose="020B07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ru-RU" sz="4400" b="1" dirty="0">
              <a:latin typeface="Franklin Gothic Demi" panose="020B07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9ECD55-75D1-4241-B015-E8E53E322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049" y="-282970"/>
            <a:ext cx="2441781" cy="17269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DFCF33-5632-4A27-A2CC-EDBF64B59CF3}"/>
              </a:ext>
            </a:extLst>
          </p:cNvPr>
          <p:cNvSpPr txBox="1"/>
          <p:nvPr/>
        </p:nvSpPr>
        <p:spPr>
          <a:xfrm>
            <a:off x="6096000" y="4180344"/>
            <a:ext cx="57003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uk-UA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uk-UA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Вікторія </a:t>
            </a:r>
            <a:r>
              <a:rPr lang="uk-UA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Дідач</a:t>
            </a:r>
            <a:endParaRPr lang="uk-UA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відділ роботи з викривачами Управління захисту викривачів та обробки повідомлень про корупцію Департаменту запобігання та виявлення корупції НАЗК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82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951156-3C24-42CB-A9C0-82D09CB6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90975" y="1903663"/>
            <a:ext cx="8201025" cy="4613077"/>
          </a:xfrm>
          <a:prstGeom prst="rect">
            <a:avLst/>
          </a:prstGeom>
        </p:spPr>
      </p:pic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844061" y="543990"/>
            <a:ext cx="97219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Українське законодавство у сфері захисту викривачів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69A52D4-F8E7-49E7-9158-086B8E022B85}"/>
              </a:ext>
            </a:extLst>
          </p:cNvPr>
          <p:cNvSpPr/>
          <p:nvPr/>
        </p:nvSpPr>
        <p:spPr>
          <a:xfrm>
            <a:off x="937846" y="1358684"/>
            <a:ext cx="874611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sz="2000" dirty="0">
                <a:latin typeface="Franklin Gothic Medium" panose="020B0603020102020204" pitchFamily="34" charset="0"/>
              </a:rPr>
              <a:t>Кодекс законів про працю України</a:t>
            </a:r>
          </a:p>
          <a:p>
            <a:pPr marL="285750" indent="-285750" algn="just">
              <a:spcAft>
                <a:spcPts val="600"/>
              </a:spcAft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sz="1600" dirty="0">
              <a:latin typeface="Franklin Gothic Medium" panose="020B060302010202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sz="2000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Кримінальний процесуальний кодекс України</a:t>
            </a:r>
          </a:p>
          <a:p>
            <a:pPr marL="285750" indent="-285750" algn="just">
              <a:spcAft>
                <a:spcPts val="600"/>
              </a:spcAft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sz="1600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sz="2000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Цивільний процесуальний кодекс України</a:t>
            </a:r>
          </a:p>
          <a:p>
            <a:pPr marL="285750" indent="-285750" algn="just">
              <a:spcAft>
                <a:spcPts val="600"/>
              </a:spcAft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sz="1600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sz="2000" dirty="0">
                <a:latin typeface="Franklin Gothic Medium" panose="020B0603020102020204" pitchFamily="34" charset="0"/>
              </a:rPr>
              <a:t>Закон України «Про запобігання корупції»</a:t>
            </a:r>
          </a:p>
          <a:p>
            <a:pPr marL="285750" indent="-285750" algn="just">
              <a:spcAft>
                <a:spcPts val="600"/>
              </a:spcAft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sz="1600" dirty="0">
              <a:latin typeface="Franklin Gothic Medium" panose="020B060302010202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sz="2000" dirty="0">
                <a:latin typeface="Franklin Gothic Medium" panose="020B0603020102020204" pitchFamily="34" charset="0"/>
              </a:rPr>
              <a:t>Закон України «Про безоплатну правову допомогу»</a:t>
            </a:r>
          </a:p>
          <a:p>
            <a:pPr marL="285750" indent="-285750" algn="just">
              <a:spcAft>
                <a:spcPts val="600"/>
              </a:spcAft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sz="1600" dirty="0">
              <a:latin typeface="Franklin Gothic Medium" panose="020B060302010202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sz="2000" dirty="0">
                <a:latin typeface="Franklin Gothic Medium" panose="020B0603020102020204" pitchFamily="34" charset="0"/>
              </a:rPr>
              <a:t>Закон України «Про забезпечення безпеки осіб, які беруть участь у кримінальному судочинстві»</a:t>
            </a:r>
          </a:p>
          <a:p>
            <a:pPr marL="285750" indent="-285750" algn="just">
              <a:spcAft>
                <a:spcPts val="600"/>
              </a:spcAft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sz="2000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Пряма сполучна лінія 12">
            <a:extLst>
              <a:ext uri="{FF2B5EF4-FFF2-40B4-BE49-F238E27FC236}">
                <a16:creationId xmlns:a16="http://schemas.microsoft.com/office/drawing/2014/main" id="{E6900EFA-5829-44A9-8C49-92D61989B714}"/>
              </a:ext>
            </a:extLst>
          </p:cNvPr>
          <p:cNvCxnSpPr>
            <a:cxnSpLocks/>
          </p:cNvCxnSpPr>
          <p:nvPr/>
        </p:nvCxnSpPr>
        <p:spPr>
          <a:xfrm>
            <a:off x="9683956" y="2428875"/>
            <a:ext cx="0" cy="3514725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2">
            <a:extLst>
              <a:ext uri="{FF2B5EF4-FFF2-40B4-BE49-F238E27FC236}">
                <a16:creationId xmlns:a16="http://schemas.microsoft.com/office/drawing/2014/main" id="{D8A89D8E-7BB4-46D7-AC59-6094D1A2EA5F}"/>
              </a:ext>
            </a:extLst>
          </p:cNvPr>
          <p:cNvCxnSpPr>
            <a:cxnSpLocks/>
          </p:cNvCxnSpPr>
          <p:nvPr/>
        </p:nvCxnSpPr>
        <p:spPr>
          <a:xfrm flipH="1">
            <a:off x="937846" y="5748168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736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76" y="71522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0" y="589348"/>
            <a:ext cx="97219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Роз</a:t>
            </a:r>
            <a:r>
              <a:rPr lang="en-US" sz="26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lang="uk-UA" sz="2600" b="1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яснення</a:t>
            </a:r>
            <a:r>
              <a:rPr lang="uk-UA" sz="26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Національного агентства</a:t>
            </a:r>
            <a:endParaRPr lang="ru-RU" sz="2600" b="1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 сполучна лінія 12">
            <a:extLst>
              <a:ext uri="{FF2B5EF4-FFF2-40B4-BE49-F238E27FC236}">
                <a16:creationId xmlns:a16="http://schemas.microsoft.com/office/drawing/2014/main" id="{D8A89D8E-7BB4-46D7-AC59-6094D1A2EA5F}"/>
              </a:ext>
            </a:extLst>
          </p:cNvPr>
          <p:cNvCxnSpPr>
            <a:cxnSpLocks/>
          </p:cNvCxnSpPr>
          <p:nvPr/>
        </p:nvCxnSpPr>
        <p:spPr>
          <a:xfrm flipH="1">
            <a:off x="1254371" y="5780006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EE35DAEA-44C7-4F97-9D0C-E62B7C08C0D0}"/>
              </a:ext>
            </a:extLst>
          </p:cNvPr>
          <p:cNvSpPr/>
          <p:nvPr/>
        </p:nvSpPr>
        <p:spPr>
          <a:xfrm>
            <a:off x="-888590" y="265385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E7C8490-9728-43DE-89F3-3F0258EF80E5}"/>
              </a:ext>
            </a:extLst>
          </p:cNvPr>
          <p:cNvSpPr/>
          <p:nvPr/>
        </p:nvSpPr>
        <p:spPr>
          <a:xfrm>
            <a:off x="-618580" y="294385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FFFB664-7BE7-47CD-808C-C331F434C535}"/>
              </a:ext>
            </a:extLst>
          </p:cNvPr>
          <p:cNvSpPr/>
          <p:nvPr/>
        </p:nvSpPr>
        <p:spPr>
          <a:xfrm>
            <a:off x="-331573" y="322175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F6256E-5F56-4C9E-99F3-BB7BBBE73018}"/>
              </a:ext>
            </a:extLst>
          </p:cNvPr>
          <p:cNvSpPr/>
          <p:nvPr/>
        </p:nvSpPr>
        <p:spPr>
          <a:xfrm>
            <a:off x="1254371" y="1226605"/>
            <a:ext cx="1029810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FFBD21"/>
              </a:buCl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«Щодо правового статусу викривача» від 23.06.2020 № 5</a:t>
            </a:r>
          </a:p>
          <a:p>
            <a:pPr marL="285750" indent="-285750" algn="just">
              <a:spcAft>
                <a:spcPts val="1200"/>
              </a:spcAft>
              <a:buClr>
                <a:srgbClr val="FFBD21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  <a:ea typeface="Times New Roman" panose="02020603050405020304" pitchFamily="18" charset="0"/>
              </a:rPr>
              <a:t>«Щодо надання викривачам безоплатної вторинної правової допомоги» від 09.07.2020 № 6</a:t>
            </a:r>
          </a:p>
          <a:p>
            <a:pPr marL="285750" indent="-285750" algn="just">
              <a:spcAft>
                <a:spcPts val="1200"/>
              </a:spcAft>
              <a:buClr>
                <a:srgbClr val="FFBD21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  <a:ea typeface="Times New Roman" panose="02020603050405020304" pitchFamily="18" charset="0"/>
              </a:rPr>
              <a:t>«Щодо особливостей перевірки повідомлень про можливі факти корупційних або пов’язаних з корупцією правопорушень, інших порушень Закону України «Про запобігання корупції»» </a:t>
            </a:r>
            <a:br>
              <a:rPr lang="uk-UA" dirty="0">
                <a:latin typeface="Franklin Gothic Medium" panose="020B0603020102020204" pitchFamily="34" charset="0"/>
                <a:ea typeface="Times New Roman" panose="02020603050405020304" pitchFamily="18" charset="0"/>
              </a:rPr>
            </a:br>
            <a:r>
              <a:rPr lang="uk-UA" dirty="0">
                <a:latin typeface="Franklin Gothic Medium" panose="020B0603020102020204" pitchFamily="34" charset="0"/>
                <a:ea typeface="Times New Roman" panose="02020603050405020304" pitchFamily="18" charset="0"/>
              </a:rPr>
              <a:t>від 14.07.2020 № 7</a:t>
            </a:r>
          </a:p>
          <a:p>
            <a:pPr marL="285750" indent="-285750" algn="just">
              <a:spcAft>
                <a:spcPts val="1200"/>
              </a:spcAft>
              <a:buClr>
                <a:srgbClr val="FFBD21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</a:rPr>
              <a:t>«Щодо правового статусу викривача у кримінальному провадженні» </a:t>
            </a:r>
            <a:r>
              <a:rPr lang="uk-UA" dirty="0">
                <a:latin typeface="Franklin Gothic Medium" panose="020B0603020102020204" pitchFamily="34" charset="0"/>
                <a:ea typeface="Times New Roman" panose="02020603050405020304" pitchFamily="18" charset="0"/>
              </a:rPr>
              <a:t>від </a:t>
            </a:r>
            <a:r>
              <a:rPr lang="uk-UA" dirty="0">
                <a:latin typeface="Franklin Gothic Medium" panose="020B0603020102020204" pitchFamily="34" charset="0"/>
              </a:rPr>
              <a:t>26.10.2020 № 10</a:t>
            </a:r>
          </a:p>
          <a:p>
            <a:pPr marL="285750" indent="-285750" algn="just">
              <a:spcAft>
                <a:spcPts val="1200"/>
              </a:spcAft>
              <a:buClr>
                <a:srgbClr val="FFBD21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  <a:ea typeface="Times New Roman" panose="02020603050405020304" pitchFamily="18" charset="0"/>
              </a:rPr>
              <a:t>«Щодо правового статусу викривача у провадженні про адміністративні правопорушення, пов’язані з корупцією» від 09.12.2020 № 11</a:t>
            </a:r>
          </a:p>
          <a:p>
            <a:pPr marL="285750" indent="-285750" algn="just">
              <a:spcAft>
                <a:spcPts val="1200"/>
              </a:spcAft>
              <a:buClr>
                <a:srgbClr val="FFBD21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</a:rPr>
              <a:t>«Щодо механізмів заохочення та формування культури повідомлення про можливі факти корупційних або </a:t>
            </a:r>
            <a:r>
              <a:rPr lang="uk-UA" dirty="0" err="1">
                <a:latin typeface="Franklin Gothic Medium" panose="020B0603020102020204" pitchFamily="34" charset="0"/>
              </a:rPr>
              <a:t>пов</a:t>
            </a:r>
            <a:r>
              <a:rPr lang="en-US" dirty="0">
                <a:latin typeface="Franklin Gothic Medium" panose="020B0603020102020204" pitchFamily="34" charset="0"/>
              </a:rPr>
              <a:t>’</a:t>
            </a:r>
            <a:r>
              <a:rPr lang="uk-UA" dirty="0" err="1">
                <a:latin typeface="Franklin Gothic Medium" panose="020B0603020102020204" pitchFamily="34" charset="0"/>
              </a:rPr>
              <a:t>язаних</a:t>
            </a:r>
            <a:r>
              <a:rPr lang="uk-UA" dirty="0">
                <a:latin typeface="Franklin Gothic Medium" panose="020B0603020102020204" pitchFamily="34" charset="0"/>
              </a:rPr>
              <a:t> з корупцією правопорушень, інших порушень Закону України </a:t>
            </a:r>
            <a:br>
              <a:rPr lang="uk-UA" dirty="0">
                <a:latin typeface="Franklin Gothic Medium" panose="020B0603020102020204" pitchFamily="34" charset="0"/>
              </a:rPr>
            </a:br>
            <a:r>
              <a:rPr lang="uk-UA" dirty="0">
                <a:latin typeface="Franklin Gothic Medium" panose="020B0603020102020204" pitchFamily="34" charset="0"/>
              </a:rPr>
              <a:t>«Про запобігання корупції»» від 24.02.2021 № 3</a:t>
            </a:r>
          </a:p>
          <a:p>
            <a:pPr marL="285750" indent="-285750" algn="just">
              <a:spcAft>
                <a:spcPts val="1200"/>
              </a:spcAft>
              <a:buClr>
                <a:srgbClr val="FFBD21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</a:rPr>
              <a:t>«Щодо забезпечення права викривача на конфіденційність та анонімність» від 24.02.2021 № 4</a:t>
            </a:r>
            <a:endParaRPr lang="ru-RU" dirty="0">
              <a:latin typeface="Franklin Gothic Medium" panose="020B060302010202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BD21"/>
              </a:buClr>
              <a:buFont typeface="Arial" panose="020B0604020202020204" pitchFamily="34" charset="0"/>
              <a:buChar char="•"/>
            </a:pPr>
            <a:endParaRPr lang="uk-UA" dirty="0">
              <a:solidFill>
                <a:srgbClr val="000000"/>
              </a:solidFill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9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0" y="556319"/>
            <a:ext cx="97219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</a:t>
            </a:r>
            <a:r>
              <a:rPr lang="uk-UA" sz="26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Поняття викривача в українському законодавстві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5541818" y="3657600"/>
            <a:ext cx="323273" cy="452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Прямокутник 19"/>
          <p:cNvSpPr/>
          <p:nvPr/>
        </p:nvSpPr>
        <p:spPr>
          <a:xfrm>
            <a:off x="3029527" y="1227435"/>
            <a:ext cx="434109" cy="452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616204" y="3657600"/>
            <a:ext cx="434109" cy="452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7890487" y="1227435"/>
            <a:ext cx="434109" cy="452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Прямокутник 23"/>
          <p:cNvSpPr/>
          <p:nvPr/>
        </p:nvSpPr>
        <p:spPr>
          <a:xfrm>
            <a:off x="10326567" y="3657600"/>
            <a:ext cx="434109" cy="452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Прямокутник 25"/>
          <p:cNvSpPr/>
          <p:nvPr/>
        </p:nvSpPr>
        <p:spPr>
          <a:xfrm>
            <a:off x="7890486" y="6139192"/>
            <a:ext cx="434109" cy="452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951156-3C24-42CB-A9C0-82D09CB66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0" y="1680017"/>
            <a:ext cx="8201025" cy="4613077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34552390"/>
              </p:ext>
            </p:extLst>
          </p:nvPr>
        </p:nvGraphicFramePr>
        <p:xfrm>
          <a:off x="2654822" y="636079"/>
          <a:ext cx="89879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4" name="Пряма сполучна лінія 12">
            <a:extLst>
              <a:ext uri="{FF2B5EF4-FFF2-40B4-BE49-F238E27FC236}">
                <a16:creationId xmlns:a16="http://schemas.microsoft.com/office/drawing/2014/main" id="{CE93C6F9-3F5C-4E2A-90BF-81751CFB6FEF}"/>
              </a:ext>
            </a:extLst>
          </p:cNvPr>
          <p:cNvCxnSpPr>
            <a:cxnSpLocks/>
          </p:cNvCxnSpPr>
          <p:nvPr/>
        </p:nvCxnSpPr>
        <p:spPr>
          <a:xfrm flipH="1">
            <a:off x="2911762" y="5842088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47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951156-3C24-42CB-A9C0-82D09CB6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233"/>
            <a:ext cx="8201025" cy="4613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96355C-31D0-4CFE-9C5B-1BDC7CE11557}"/>
              </a:ext>
            </a:extLst>
          </p:cNvPr>
          <p:cNvSpPr txBox="1"/>
          <p:nvPr/>
        </p:nvSpPr>
        <p:spPr>
          <a:xfrm>
            <a:off x="2576167" y="1387781"/>
            <a:ext cx="89620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b="1" dirty="0"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викривач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dirty="0">
                <a:latin typeface="Franklin Gothic Medium" panose="020B0603020102020204" pitchFamily="34" charset="0"/>
              </a:rPr>
              <a:t>–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фізична особа, яка за наявності переконання, що інформація є достовірною, повідомила про можливі факти корупційних або пов’язаних з корупцією правопорушень, інших порушень Закону України «Про запобігання корупції», якщо така інформація стала їй відома у зв’язку з її трудовою, професійною, господарською, громадською, науковою діяльністю, проходженням нею служби чи навчання </a:t>
            </a:r>
            <a:b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uk-UA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абз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20 ст. 1 Закону України «Про запобігання корупції»)</a:t>
            </a:r>
          </a:p>
          <a:p>
            <a:pPr algn="just"/>
            <a:endParaRPr lang="uk-UA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b="1" dirty="0" err="1">
                <a:latin typeface="Franklin Gothic Medium" panose="020B0603020102020204" pitchFamily="34" charset="0"/>
              </a:rPr>
              <a:t>викривач</a:t>
            </a:r>
            <a:r>
              <a:rPr lang="ru-RU" dirty="0">
                <a:latin typeface="Franklin Gothic Medium" panose="020B0603020102020204" pitchFamily="34" charset="0"/>
              </a:rPr>
              <a:t> </a:t>
            </a:r>
            <a:r>
              <a:rPr lang="uk-UA" dirty="0">
                <a:latin typeface="Franklin Gothic Medium" panose="020B0603020102020204" pitchFamily="34" charset="0"/>
              </a:rPr>
              <a:t>–</a:t>
            </a:r>
            <a:r>
              <a:rPr lang="ru-RU" dirty="0">
                <a:latin typeface="Franklin Gothic Medium" panose="020B0603020102020204" pitchFamily="34" charset="0"/>
              </a:rPr>
              <a:t> </a:t>
            </a:r>
            <a:r>
              <a:rPr lang="uk-UA" dirty="0">
                <a:latin typeface="Franklin Gothic Medium" panose="020B0603020102020204" pitchFamily="34" charset="0"/>
              </a:rPr>
              <a:t>фізична особа, яка за наявності переконання, що інформація є достовірною, звернулася із заявою або повідомленням про корупційне кримінальне правопорушення до органу досудового розслідування та є </a:t>
            </a:r>
            <a:r>
              <a:rPr lang="uk-UA" b="1" dirty="0">
                <a:latin typeface="Franklin Gothic Medium" panose="020B0603020102020204" pitchFamily="34" charset="0"/>
              </a:rPr>
              <a:t>заявником</a:t>
            </a:r>
            <a:r>
              <a:rPr lang="uk-UA" dirty="0">
                <a:latin typeface="Franklin Gothic Medium" panose="020B0603020102020204" pitchFamily="34" charset="0"/>
              </a:rPr>
              <a:t> </a:t>
            </a:r>
            <a:br>
              <a:rPr lang="uk-UA" dirty="0">
                <a:latin typeface="Franklin Gothic Medium" panose="020B0603020102020204" pitchFamily="34" charset="0"/>
              </a:rPr>
            </a:br>
            <a:r>
              <a:rPr lang="uk-UA" dirty="0">
                <a:latin typeface="Franklin Gothic Medium" panose="020B0603020102020204" pitchFamily="34" charset="0"/>
              </a:rPr>
              <a:t>(</a:t>
            </a:r>
            <a:r>
              <a:rPr lang="uk-UA" dirty="0" err="1">
                <a:latin typeface="Franklin Gothic Medium" panose="020B0603020102020204" pitchFamily="34" charset="0"/>
              </a:rPr>
              <a:t>п.п</a:t>
            </a:r>
            <a:r>
              <a:rPr lang="uk-UA" dirty="0">
                <a:latin typeface="Franklin Gothic Medium" panose="020B0603020102020204" pitchFamily="34" charset="0"/>
              </a:rPr>
              <a:t>. 16-2 та 25 ч. 1 ст. 3 КПК України</a:t>
            </a:r>
            <a:r>
              <a:rPr lang="ru-RU" dirty="0">
                <a:latin typeface="Franklin Gothic Medium" panose="020B0603020102020204" pitchFamily="34" charset="0"/>
              </a:rPr>
              <a:t>)</a:t>
            </a:r>
            <a:endParaRPr lang="uk-UA" i="1" dirty="0">
              <a:latin typeface="Franklin Gothic Medium" panose="020B0603020102020204" pitchFamily="34" charset="0"/>
            </a:endParaRPr>
          </a:p>
          <a:p>
            <a:pPr algn="just"/>
            <a:endParaRPr lang="uk-UA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b="1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викривач</a:t>
            </a:r>
            <a:r>
              <a:rPr lang="ru-RU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є </a:t>
            </a:r>
            <a:r>
              <a:rPr lang="ru-RU" b="1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свідком</a:t>
            </a:r>
            <a:r>
              <a:rPr lang="ru-RU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 справах про </a:t>
            </a:r>
            <a:r>
              <a:rPr lang="ru-RU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адміністративні</a:t>
            </a:r>
            <a:r>
              <a:rPr lang="ru-RU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правопорушення</a:t>
            </a:r>
            <a:r>
              <a:rPr lang="ru-RU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пов’язані</a:t>
            </a:r>
            <a:r>
              <a:rPr lang="ru-RU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 </a:t>
            </a:r>
            <a:r>
              <a:rPr lang="ru-RU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корупцією</a:t>
            </a:r>
            <a:r>
              <a:rPr lang="ru-RU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(ч. 3 ст. 272 </a:t>
            </a:r>
            <a:r>
              <a:rPr lang="ru-RU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КУпАП</a:t>
            </a:r>
            <a:r>
              <a:rPr lang="ru-RU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just"/>
            <a:endParaRPr lang="uk-UA" dirty="0"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uk-UA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uk-UA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A58F97-AE52-4B18-9A47-52B6A7B5912A}"/>
              </a:ext>
            </a:extLst>
          </p:cNvPr>
          <p:cNvSpPr txBox="1"/>
          <p:nvPr/>
        </p:nvSpPr>
        <p:spPr>
          <a:xfrm>
            <a:off x="0" y="556319"/>
            <a:ext cx="972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 </a:t>
            </a:r>
            <a:r>
              <a:rPr lang="ru-RU" sz="2400" b="1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Хто</a:t>
            </a:r>
            <a:r>
              <a:rPr lang="ru-RU" sz="24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такий</a:t>
            </a:r>
            <a:r>
              <a:rPr lang="ru-RU" sz="24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викривач</a:t>
            </a:r>
            <a:endParaRPr lang="uk-UA" sz="2400" b="1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cxnSp>
        <p:nvCxnSpPr>
          <p:cNvPr id="7" name="Пряма сполучна лінія 12">
            <a:extLst>
              <a:ext uri="{FF2B5EF4-FFF2-40B4-BE49-F238E27FC236}">
                <a16:creationId xmlns:a16="http://schemas.microsoft.com/office/drawing/2014/main" id="{EDE3EE07-924E-4614-B868-343C105E65C1}"/>
              </a:ext>
            </a:extLst>
          </p:cNvPr>
          <p:cNvCxnSpPr>
            <a:cxnSpLocks/>
          </p:cNvCxnSpPr>
          <p:nvPr/>
        </p:nvCxnSpPr>
        <p:spPr>
          <a:xfrm flipH="1">
            <a:off x="2685319" y="5923272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91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951156-3C24-42CB-A9C0-82D09CB6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90975" y="1903663"/>
            <a:ext cx="8201025" cy="4613077"/>
          </a:xfrm>
          <a:prstGeom prst="rect">
            <a:avLst/>
          </a:prstGeom>
        </p:spPr>
      </p:pic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0" y="498160"/>
            <a:ext cx="97219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</a:t>
            </a:r>
            <a:r>
              <a:rPr lang="uk-UA" sz="24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Умови, за яких особа є викривачем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4E4AE2B-DD45-4B83-B824-599A511F4171}"/>
              </a:ext>
            </a:extLst>
          </p:cNvPr>
          <p:cNvSpPr/>
          <p:nvPr/>
        </p:nvSpPr>
        <p:spPr>
          <a:xfrm>
            <a:off x="644769" y="1554263"/>
            <a:ext cx="8895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фізична особа 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(громадянин України, іноземець, особа без громадянства), </a:t>
            </a:r>
            <a:r>
              <a:rPr lang="uk-UA" dirty="0">
                <a:latin typeface="Franklin Gothic Medium" panose="020B0603020102020204" pitchFamily="34" charset="0"/>
              </a:rPr>
              <a:t>яка має переконання, що інформація є достовірною</a:t>
            </a:r>
            <a:endParaRPr lang="x-none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B9BF6EB-514F-4BEE-87F2-C71C8D284E7D}"/>
              </a:ext>
            </a:extLst>
          </p:cNvPr>
          <p:cNvSpPr/>
          <p:nvPr/>
        </p:nvSpPr>
        <p:spPr>
          <a:xfrm>
            <a:off x="644769" y="4426541"/>
            <a:ext cx="8895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інформація 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стала відома викривачу </a:t>
            </a: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зв</a:t>
            </a:r>
            <a:r>
              <a:rPr lang="en-US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lang="uk-UA" b="1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язку</a:t>
            </a:r>
            <a:r>
              <a:rPr lang="en-US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 його трудовою, професійною, господарською, громадською, науковою діяльністю, проходження служби чи навчання, 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участю у передбачених законодавством процедурах</a:t>
            </a:r>
            <a:endParaRPr lang="x-none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69A52D4-F8E7-49E7-9158-086B8E022B85}"/>
              </a:ext>
            </a:extLst>
          </p:cNvPr>
          <p:cNvSpPr/>
          <p:nvPr/>
        </p:nvSpPr>
        <p:spPr>
          <a:xfrm>
            <a:off x="644769" y="2676796"/>
            <a:ext cx="8895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b="1" dirty="0">
                <a:latin typeface="Franklin Gothic Medium" panose="020B0603020102020204" pitchFamily="34" charset="0"/>
              </a:rPr>
              <a:t>повідомлення викривача </a:t>
            </a:r>
            <a:r>
              <a:rPr lang="uk-UA" dirty="0">
                <a:latin typeface="Franklin Gothic Medium" panose="020B0603020102020204" pitchFamily="34" charset="0"/>
              </a:rPr>
              <a:t>має містити інформацію про факти корупційних або пов’язаних з корупцією правопорушень, інших порушень Закону України «Про запобігання корупції», тобто такі </a:t>
            </a:r>
            <a:r>
              <a:rPr lang="uk-UA" b="1" dirty="0">
                <a:latin typeface="Franklin Gothic Medium" panose="020B0603020102020204" pitchFamily="34" charset="0"/>
              </a:rPr>
              <a:t>фактичні дані, що підтверджують можливе вчинення правопорушення та можуть бути перевірені</a:t>
            </a:r>
            <a:endParaRPr lang="uk-UA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Пряма сполучна лінія 12">
            <a:extLst>
              <a:ext uri="{FF2B5EF4-FFF2-40B4-BE49-F238E27FC236}">
                <a16:creationId xmlns:a16="http://schemas.microsoft.com/office/drawing/2014/main" id="{E6900EFA-5829-44A9-8C49-92D61989B714}"/>
              </a:ext>
            </a:extLst>
          </p:cNvPr>
          <p:cNvCxnSpPr>
            <a:cxnSpLocks/>
          </p:cNvCxnSpPr>
          <p:nvPr/>
        </p:nvCxnSpPr>
        <p:spPr>
          <a:xfrm>
            <a:off x="9683956" y="2428875"/>
            <a:ext cx="0" cy="3514725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EDE3EE07-924E-4614-B868-343C105E65C1}"/>
              </a:ext>
            </a:extLst>
          </p:cNvPr>
          <p:cNvCxnSpPr>
            <a:cxnSpLocks/>
          </p:cNvCxnSpPr>
          <p:nvPr/>
        </p:nvCxnSpPr>
        <p:spPr>
          <a:xfrm flipH="1">
            <a:off x="989869" y="5713722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53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951156-3C24-42CB-A9C0-82D09CB6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90975" y="1903663"/>
            <a:ext cx="8201025" cy="4613077"/>
          </a:xfrm>
          <a:prstGeom prst="rect">
            <a:avLst/>
          </a:prstGeom>
        </p:spPr>
      </p:pic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0" y="498160"/>
            <a:ext cx="97219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</a:t>
            </a:r>
            <a:r>
              <a:rPr lang="uk-UA" sz="24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Підтвердження статусу викривача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4E4AE2B-DD45-4B83-B824-599A511F4171}"/>
              </a:ext>
            </a:extLst>
          </p:cNvPr>
          <p:cNvSpPr/>
          <p:nvPr/>
        </p:nvSpPr>
        <p:spPr>
          <a:xfrm>
            <a:off x="788939" y="1051013"/>
            <a:ext cx="88950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uk-UA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latin typeface="Franklin Gothic Medium" panose="020B0603020102020204" pitchFamily="34" charset="0"/>
              </a:rPr>
              <a:t>копія повідомлення про корупцію, яка містить відмітку про отримання (направлення)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uk-UA" dirty="0">
              <a:latin typeface="Franklin Gothic Medium" panose="020B06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latin typeface="Franklin Gothic Medium" panose="020B0603020102020204" pitchFamily="34" charset="0"/>
              </a:rPr>
              <a:t>копія відповіді установи на повідомлення про корупцію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uk-UA" dirty="0">
              <a:latin typeface="Franklin Gothic Medium" panose="020B06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latin typeface="Franklin Gothic Medium" panose="020B0603020102020204" pitchFamily="34" charset="0"/>
              </a:rPr>
              <a:t>витяг з Єдиного реєстру досудових розслідувань, до якого внесені відомості про заявника (викривача) у справі про корупційний злочин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uk-UA" dirty="0">
              <a:latin typeface="Franklin Gothic Medium" panose="020B06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latin typeface="Franklin Gothic Medium" panose="020B0603020102020204" pitchFamily="34" charset="0"/>
              </a:rPr>
              <a:t>копія повідомлення Національному агентству про початок досудового розслідування за участю викривача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uk-UA" dirty="0">
              <a:latin typeface="Franklin Gothic Medium" panose="020B06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latin typeface="Franklin Gothic Medium" panose="020B0603020102020204" pitchFamily="34" charset="0"/>
              </a:rPr>
              <a:t>копія повідомлення Національному агентству про участь викривача у справі про адміністративне правопорушення, пов’язане з корупцією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uk-UA" dirty="0">
              <a:latin typeface="Franklin Gothic Medium" panose="020B06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latin typeface="Franklin Gothic Medium" panose="020B0603020102020204" pitchFamily="34" charset="0"/>
              </a:rPr>
              <a:t>інші документи, які підтверджують, що особа є викривачем у зв’язку із повідомленням інформації про можливі факти корупційних правопорушень</a:t>
            </a:r>
            <a:endParaRPr lang="ru-RU" dirty="0">
              <a:latin typeface="Franklin Gothic Medium" panose="020B0603020102020204" pitchFamily="34" charset="0"/>
            </a:endParaRPr>
          </a:p>
        </p:txBody>
      </p:sp>
      <p:cxnSp>
        <p:nvCxnSpPr>
          <p:cNvPr id="14" name="Пряма сполучна лінія 12">
            <a:extLst>
              <a:ext uri="{FF2B5EF4-FFF2-40B4-BE49-F238E27FC236}">
                <a16:creationId xmlns:a16="http://schemas.microsoft.com/office/drawing/2014/main" id="{E6900EFA-5829-44A9-8C49-92D61989B714}"/>
              </a:ext>
            </a:extLst>
          </p:cNvPr>
          <p:cNvCxnSpPr>
            <a:cxnSpLocks/>
          </p:cNvCxnSpPr>
          <p:nvPr/>
        </p:nvCxnSpPr>
        <p:spPr>
          <a:xfrm>
            <a:off x="9683956" y="2428875"/>
            <a:ext cx="0" cy="3514725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23" y="6023228"/>
            <a:ext cx="8248603" cy="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4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951156-3C24-42CB-A9C0-82D09CB66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90975" y="1903663"/>
            <a:ext cx="8201025" cy="4613077"/>
          </a:xfrm>
          <a:prstGeom prst="rect">
            <a:avLst/>
          </a:prstGeom>
        </p:spPr>
      </p:pic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0" y="498160"/>
            <a:ext cx="9721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Права та гарантії захисту викривачів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4E4AE2B-DD45-4B83-B824-599A511F4171}"/>
              </a:ext>
            </a:extLst>
          </p:cNvPr>
          <p:cNvSpPr/>
          <p:nvPr/>
        </p:nvSpPr>
        <p:spPr>
          <a:xfrm>
            <a:off x="952499" y="1051013"/>
            <a:ext cx="8769422" cy="788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BD21"/>
              </a:buClr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b="1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Викривач має такі права:</a:t>
            </a:r>
            <a:endParaRPr lang="ru-RU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бути повідомленим про свої права та обов’язки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отримувати інформацію про стан та результати розгляду повідомлення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подавати докази, давати пояснення, свідчення або відмовитися їх давати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отримувати безоплатну правову допомогу у зв’язку із захистом прав викривача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відшкодування витрат у зв’язку із захистом прав викривачів, витрат на адвоката та судовий збір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конфіденційність та анонімність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безпечення безпеки у разі загрози життю, майну та житлу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отримання винагороди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отримання психологічної допомоги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звільнення від юридичної відповідальності у визначених випадках</a:t>
            </a:r>
            <a:endParaRPr lang="ru-RU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Викривач має такі гарантії:</a:t>
            </a:r>
          </a:p>
          <a:p>
            <a:pPr marL="285750" lvl="0" indent="-285750" algn="just">
              <a:buClr>
                <a:srgbClr val="FFBD21"/>
              </a:buClr>
              <a:buFont typeface="Wingdings" panose="05000000000000000000" pitchFamily="2" charset="2"/>
              <a:buChar char="Ø"/>
              <a:defRPr/>
            </a:pPr>
            <a:r>
              <a:rPr lang="uk-UA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 трудових прав </a:t>
            </a:r>
          </a:p>
          <a:p>
            <a:pPr marL="285750" lvl="0" indent="-285750" algn="just">
              <a:buClr>
                <a:srgbClr val="FFBD21"/>
              </a:buClr>
              <a:buFont typeface="Wingdings" panose="05000000000000000000" pitchFamily="2" charset="2"/>
              <a:buChar char="Ø"/>
              <a:defRPr/>
            </a:pPr>
            <a:r>
              <a:rPr lang="uk-UA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виплати заробітку за час вимушеного прогулу та грошових компенсацій за порушення його </a:t>
            </a:r>
            <a:r>
              <a:rPr lang="uk-UA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трудових прав</a:t>
            </a:r>
            <a:endParaRPr lang="ru-RU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uk-UA" b="1" dirty="0">
              <a:solidFill>
                <a:prstClr val="black"/>
              </a:solidFill>
              <a:latin typeface="Franklin Gothic Medium Cond" panose="020B06060304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uk-UA" b="1" dirty="0">
              <a:solidFill>
                <a:prstClr val="black"/>
              </a:solidFill>
              <a:latin typeface="Franklin Gothic Medium Cond" panose="020B06060304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uk-UA" b="1" dirty="0">
              <a:solidFill>
                <a:prstClr val="black"/>
              </a:solidFill>
              <a:latin typeface="Franklin Gothic Medium Cond" panose="020B06060304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uk-UA" b="1" dirty="0">
              <a:solidFill>
                <a:prstClr val="black"/>
              </a:solidFill>
              <a:latin typeface="Franklin Gothic Medium Cond" panose="020B06060304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2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Пряма сполучна лінія 12">
            <a:extLst>
              <a:ext uri="{FF2B5EF4-FFF2-40B4-BE49-F238E27FC236}">
                <a16:creationId xmlns:a16="http://schemas.microsoft.com/office/drawing/2014/main" id="{E6900EFA-5829-44A9-8C49-92D61989B714}"/>
              </a:ext>
            </a:extLst>
          </p:cNvPr>
          <p:cNvCxnSpPr>
            <a:cxnSpLocks/>
          </p:cNvCxnSpPr>
          <p:nvPr/>
        </p:nvCxnSpPr>
        <p:spPr>
          <a:xfrm>
            <a:off x="9683956" y="2428875"/>
            <a:ext cx="0" cy="3514725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12">
            <a:extLst>
              <a:ext uri="{FF2B5EF4-FFF2-40B4-BE49-F238E27FC236}">
                <a16:creationId xmlns:a16="http://schemas.microsoft.com/office/drawing/2014/main" id="{EDE3EE07-924E-4614-B868-343C105E65C1}"/>
              </a:ext>
            </a:extLst>
          </p:cNvPr>
          <p:cNvCxnSpPr>
            <a:cxnSpLocks/>
          </p:cNvCxnSpPr>
          <p:nvPr/>
        </p:nvCxnSpPr>
        <p:spPr>
          <a:xfrm flipH="1">
            <a:off x="1047019" y="5943600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884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76" y="71522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1130546" y="589348"/>
            <a:ext cx="859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Право викривача на безоплатну правову допомогу</a:t>
            </a:r>
          </a:p>
        </p:txBody>
      </p:sp>
      <p:cxnSp>
        <p:nvCxnSpPr>
          <p:cNvPr id="8" name="Пряма сполучна лінія 12">
            <a:extLst>
              <a:ext uri="{FF2B5EF4-FFF2-40B4-BE49-F238E27FC236}">
                <a16:creationId xmlns:a16="http://schemas.microsoft.com/office/drawing/2014/main" id="{D8A89D8E-7BB4-46D7-AC59-6094D1A2EA5F}"/>
              </a:ext>
            </a:extLst>
          </p:cNvPr>
          <p:cNvCxnSpPr>
            <a:cxnSpLocks/>
          </p:cNvCxnSpPr>
          <p:nvPr/>
        </p:nvCxnSpPr>
        <p:spPr>
          <a:xfrm flipH="1">
            <a:off x="1244846" y="5627606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EE35DAEA-44C7-4F97-9D0C-E62B7C08C0D0}"/>
              </a:ext>
            </a:extLst>
          </p:cNvPr>
          <p:cNvSpPr/>
          <p:nvPr/>
        </p:nvSpPr>
        <p:spPr>
          <a:xfrm>
            <a:off x="-888590" y="265385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E7C8490-9728-43DE-89F3-3F0258EF80E5}"/>
              </a:ext>
            </a:extLst>
          </p:cNvPr>
          <p:cNvSpPr/>
          <p:nvPr/>
        </p:nvSpPr>
        <p:spPr>
          <a:xfrm>
            <a:off x="-618580" y="294385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FFFB664-7BE7-47CD-808C-C331F434C535}"/>
              </a:ext>
            </a:extLst>
          </p:cNvPr>
          <p:cNvSpPr/>
          <p:nvPr/>
        </p:nvSpPr>
        <p:spPr>
          <a:xfrm>
            <a:off x="-331573" y="322175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30546" y="1195827"/>
            <a:ext cx="9708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Franklin Gothic Medium" panose="020B0603020102020204" pitchFamily="34" charset="0"/>
              </a:rPr>
              <a:t>Викривач має право на безоплатну вторинну правову допомогу у зв’язку із захистом його прав</a:t>
            </a:r>
          </a:p>
          <a:p>
            <a:pPr algn="just"/>
            <a:endParaRPr lang="ru-RU" dirty="0">
              <a:latin typeface="Franklin Gothic Medium" panose="020B0603020102020204" pitchFamily="34" charset="0"/>
            </a:endParaRPr>
          </a:p>
          <a:p>
            <a:pPr algn="just"/>
            <a:r>
              <a:rPr lang="uk-UA" dirty="0">
                <a:latin typeface="Franklin Gothic Medium" panose="020B0603020102020204" pitchFamily="34" charset="0"/>
              </a:rPr>
              <a:t>Безоплатна вторинна правова допомога включає такі види правових послуг:</a:t>
            </a:r>
          </a:p>
          <a:p>
            <a:pPr algn="just"/>
            <a:r>
              <a:rPr lang="uk-UA" dirty="0">
                <a:latin typeface="Franklin Gothic Medium" panose="020B0603020102020204" pitchFamily="34" charset="0"/>
              </a:rPr>
              <a:t>1) захист від обвинувачення;</a:t>
            </a:r>
          </a:p>
          <a:p>
            <a:pPr algn="just"/>
            <a:r>
              <a:rPr lang="uk-UA" dirty="0">
                <a:latin typeface="Franklin Gothic Medium" panose="020B0603020102020204" pitchFamily="34" charset="0"/>
              </a:rPr>
              <a:t>2) здійснення представництва інтересів у судах, інших державних органах, органах місцевого самоврядування, перед іншими особами;</a:t>
            </a:r>
          </a:p>
          <a:p>
            <a:pPr algn="just"/>
            <a:r>
              <a:rPr lang="uk-UA" dirty="0">
                <a:latin typeface="Franklin Gothic Medium" panose="020B0603020102020204" pitchFamily="34" charset="0"/>
              </a:rPr>
              <a:t>3) складення документів процесуального характеру</a:t>
            </a:r>
          </a:p>
          <a:p>
            <a:pPr algn="just"/>
            <a:endParaRPr lang="ru-RU" dirty="0">
              <a:latin typeface="Franklin Gothic Medium" panose="020B0603020102020204" pitchFamily="34" charset="0"/>
            </a:endParaRPr>
          </a:p>
          <a:p>
            <a:pPr algn="just"/>
            <a:r>
              <a:rPr lang="uk-UA" dirty="0">
                <a:latin typeface="Franklin Gothic Medium" panose="020B0603020102020204" pitchFamily="34" charset="0"/>
              </a:rPr>
              <a:t>Викривач подає звернення про надання одного з вказаних видів правових послуг до центрів з надання безоплатної вторинної правової допомоги за місцем фактичного його проживання</a:t>
            </a:r>
          </a:p>
          <a:p>
            <a:pPr algn="just"/>
            <a:endParaRPr lang="ru-RU" dirty="0">
              <a:latin typeface="Franklin Gothic Medium" panose="020B0603020102020204" pitchFamily="34" charset="0"/>
            </a:endParaRPr>
          </a:p>
          <a:p>
            <a:pPr algn="just"/>
            <a:r>
              <a:rPr lang="ru-RU" dirty="0">
                <a:latin typeface="Franklin Gothic Medium" panose="020B0603020102020204" pitchFamily="34" charset="0"/>
              </a:rPr>
              <a:t>Разом </a:t>
            </a:r>
            <a:r>
              <a:rPr lang="ru-RU" dirty="0" err="1">
                <a:latin typeface="Franklin Gothic Medium" panose="020B0603020102020204" pitchFamily="34" charset="0"/>
              </a:rPr>
              <a:t>із</a:t>
            </a:r>
            <a:r>
              <a:rPr lang="ru-RU" dirty="0">
                <a:latin typeface="Franklin Gothic Medium" panose="020B0603020102020204" pitchFamily="34" charset="0"/>
              </a:rPr>
              <a:t> </a:t>
            </a:r>
            <a:r>
              <a:rPr lang="ru-RU" dirty="0" err="1">
                <a:latin typeface="Franklin Gothic Medium" panose="020B0603020102020204" pitchFamily="34" charset="0"/>
              </a:rPr>
              <a:t>зверненням</a:t>
            </a:r>
            <a:r>
              <a:rPr lang="ru-RU" dirty="0">
                <a:latin typeface="Franklin Gothic Medium" panose="020B0603020102020204" pitchFamily="34" charset="0"/>
              </a:rPr>
              <a:t> про </a:t>
            </a:r>
            <a:r>
              <a:rPr lang="ru-RU" dirty="0" err="1">
                <a:latin typeface="Franklin Gothic Medium" panose="020B0603020102020204" pitchFamily="34" charset="0"/>
              </a:rPr>
              <a:t>надання</a:t>
            </a:r>
            <a:r>
              <a:rPr lang="ru-RU" dirty="0">
                <a:latin typeface="Franklin Gothic Medium" panose="020B0603020102020204" pitchFamily="34" charset="0"/>
              </a:rPr>
              <a:t> </a:t>
            </a:r>
            <a:r>
              <a:rPr lang="ru-RU" dirty="0" err="1">
                <a:latin typeface="Franklin Gothic Medium" panose="020B0603020102020204" pitchFamily="34" charset="0"/>
              </a:rPr>
              <a:t>безоплатної</a:t>
            </a:r>
            <a:r>
              <a:rPr lang="ru-RU" dirty="0">
                <a:latin typeface="Franklin Gothic Medium" panose="020B0603020102020204" pitchFamily="34" charset="0"/>
              </a:rPr>
              <a:t> </a:t>
            </a:r>
            <a:r>
              <a:rPr lang="ru-RU" dirty="0" err="1">
                <a:latin typeface="Franklin Gothic Medium" panose="020B0603020102020204" pitchFamily="34" charset="0"/>
              </a:rPr>
              <a:t>вторинної</a:t>
            </a:r>
            <a:r>
              <a:rPr lang="ru-RU" dirty="0">
                <a:latin typeface="Franklin Gothic Medium" panose="020B0603020102020204" pitchFamily="34" charset="0"/>
              </a:rPr>
              <a:t> </a:t>
            </a:r>
            <a:r>
              <a:rPr lang="ru-RU" dirty="0" err="1">
                <a:latin typeface="Franklin Gothic Medium" panose="020B0603020102020204" pitchFamily="34" charset="0"/>
              </a:rPr>
              <a:t>правової</a:t>
            </a:r>
            <a:r>
              <a:rPr lang="ru-RU" dirty="0">
                <a:latin typeface="Franklin Gothic Medium" panose="020B0603020102020204" pitchFamily="34" charset="0"/>
              </a:rPr>
              <a:t> </a:t>
            </a:r>
            <a:r>
              <a:rPr lang="ru-RU" dirty="0" err="1">
                <a:latin typeface="Franklin Gothic Medium" panose="020B0603020102020204" pitchFamily="34" charset="0"/>
              </a:rPr>
              <a:t>допомоги</a:t>
            </a:r>
            <a:r>
              <a:rPr lang="ru-RU" dirty="0">
                <a:latin typeface="Franklin Gothic Medium" panose="020B0603020102020204" pitchFamily="34" charset="0"/>
              </a:rPr>
              <a:t> </a:t>
            </a:r>
            <a:r>
              <a:rPr lang="ru-RU" dirty="0" err="1">
                <a:latin typeface="Franklin Gothic Medium" panose="020B0603020102020204" pitchFamily="34" charset="0"/>
              </a:rPr>
              <a:t>викривач</a:t>
            </a:r>
            <a:r>
              <a:rPr lang="ru-RU" dirty="0">
                <a:latin typeface="Franklin Gothic Medium" panose="020B0603020102020204" pitchFamily="34" charset="0"/>
              </a:rPr>
              <a:t> повинен подати </a:t>
            </a:r>
            <a:r>
              <a:rPr lang="ru-RU" dirty="0" err="1">
                <a:latin typeface="Franklin Gothic Medium" panose="020B0603020102020204" pitchFamily="34" charset="0"/>
              </a:rPr>
              <a:t>документи</a:t>
            </a:r>
            <a:r>
              <a:rPr lang="ru-RU" dirty="0">
                <a:latin typeface="Franklin Gothic Medium" panose="020B0603020102020204" pitchFamily="34" charset="0"/>
              </a:rPr>
              <a:t>, </a:t>
            </a:r>
            <a:r>
              <a:rPr lang="ru-RU" dirty="0" err="1">
                <a:latin typeface="Franklin Gothic Medium" panose="020B0603020102020204" pitchFamily="34" charset="0"/>
              </a:rPr>
              <a:t>що</a:t>
            </a:r>
            <a:r>
              <a:rPr lang="ru-RU" dirty="0">
                <a:latin typeface="Franklin Gothic Medium" panose="020B0603020102020204" pitchFamily="34" charset="0"/>
              </a:rPr>
              <a:t> </a:t>
            </a:r>
            <a:r>
              <a:rPr lang="ru-RU" dirty="0" err="1">
                <a:latin typeface="Franklin Gothic Medium" panose="020B0603020102020204" pitchFamily="34" charset="0"/>
              </a:rPr>
              <a:t>підтверджують</a:t>
            </a:r>
            <a:r>
              <a:rPr lang="ru-RU" dirty="0">
                <a:latin typeface="Franklin Gothic Medium" panose="020B0603020102020204" pitchFamily="34" charset="0"/>
              </a:rPr>
              <a:t> </a:t>
            </a:r>
            <a:r>
              <a:rPr lang="ru-RU" dirty="0" err="1">
                <a:latin typeface="Franklin Gothic Medium" panose="020B0603020102020204" pitchFamily="34" charset="0"/>
              </a:rPr>
              <a:t>здійснення</a:t>
            </a:r>
            <a:r>
              <a:rPr lang="ru-RU" dirty="0">
                <a:latin typeface="Franklin Gothic Medium" panose="020B0603020102020204" pitchFamily="34" charset="0"/>
              </a:rPr>
              <a:t> ним </a:t>
            </a:r>
            <a:r>
              <a:rPr lang="ru-RU" dirty="0" err="1">
                <a:latin typeface="Franklin Gothic Medium" panose="020B0603020102020204" pitchFamily="34" charset="0"/>
              </a:rPr>
              <a:t>повідомлення</a:t>
            </a:r>
            <a:endParaRPr lang="ru-RU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2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:a16="http://schemas.microsoft.com/office/drawing/2014/main" id="{2B866557-3AC0-43E8-8B85-8CDA0410C92E}"/>
              </a:ext>
            </a:extLst>
          </p:cNvPr>
          <p:cNvSpPr/>
          <p:nvPr/>
        </p:nvSpPr>
        <p:spPr>
          <a:xfrm>
            <a:off x="11304541" y="3517468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2BD8BFE5-FEA0-4D88-B4D9-D25B4D78B227}"/>
              </a:ext>
            </a:extLst>
          </p:cNvPr>
          <p:cNvSpPr/>
          <p:nvPr/>
        </p:nvSpPr>
        <p:spPr>
          <a:xfrm>
            <a:off x="11574551" y="3807470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DD4B293-9A24-4145-BE2B-23BDA05F94FE}"/>
              </a:ext>
            </a:extLst>
          </p:cNvPr>
          <p:cNvSpPr/>
          <p:nvPr/>
        </p:nvSpPr>
        <p:spPr>
          <a:xfrm>
            <a:off x="11861558" y="4085366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67681F-40E1-4159-8023-EB8485C73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D9B7D5A4-FAAF-4256-B05A-22AD4172C8D1}"/>
              </a:ext>
            </a:extLst>
          </p:cNvPr>
          <p:cNvCxnSpPr>
            <a:cxnSpLocks/>
          </p:cNvCxnSpPr>
          <p:nvPr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E66D68F-C846-454E-8ACF-976A12A56ACA}"/>
              </a:ext>
            </a:extLst>
          </p:cNvPr>
          <p:cNvSpPr txBox="1"/>
          <p:nvPr/>
        </p:nvSpPr>
        <p:spPr>
          <a:xfrm>
            <a:off x="1227095" y="765033"/>
            <a:ext cx="805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Захист трудових прав викривача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27094" y="1443841"/>
            <a:ext cx="957425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Franklin Gothic Medium" panose="020B0603020102020204" pitchFamily="34" charset="0"/>
              </a:rPr>
              <a:t>Викривачу та його близьким особам у зв’язку з повідомленням про корупцію не може бути:</a:t>
            </a:r>
          </a:p>
          <a:p>
            <a:r>
              <a:rPr lang="uk-UA" dirty="0">
                <a:latin typeface="Franklin Gothic Medium" panose="020B0603020102020204" pitchFamily="34" charset="0"/>
              </a:rPr>
              <a:t>                          </a:t>
            </a:r>
          </a:p>
          <a:p>
            <a:r>
              <a:rPr lang="uk-UA" dirty="0">
                <a:latin typeface="Franklin Gothic Medium" panose="020B0603020102020204" pitchFamily="34" charset="0"/>
              </a:rPr>
              <a:t>відмовлено у прийнятті на роботу                                                                                   </a:t>
            </a:r>
          </a:p>
          <a:p>
            <a:endParaRPr lang="uk-UA" sz="1400" dirty="0">
              <a:latin typeface="Franklin Gothic Medium" panose="020B0603020102020204" pitchFamily="34" charset="0"/>
            </a:endParaRPr>
          </a:p>
          <a:p>
            <a:r>
              <a:rPr lang="uk-UA" dirty="0">
                <a:latin typeface="Franklin Gothic Medium" panose="020B0603020102020204" pitchFamily="34" charset="0"/>
              </a:rPr>
              <a:t>звільнено чи примушено до звільнення</a:t>
            </a:r>
          </a:p>
          <a:p>
            <a:endParaRPr lang="uk-UA" sz="1400" dirty="0">
              <a:latin typeface="Franklin Gothic Medium" panose="020B0603020102020204" pitchFamily="34" charset="0"/>
            </a:endParaRPr>
          </a:p>
          <a:p>
            <a:r>
              <a:rPr lang="uk-UA" dirty="0">
                <a:latin typeface="Franklin Gothic Medium" panose="020B0603020102020204" pitchFamily="34" charset="0"/>
              </a:rPr>
              <a:t>притягнуто до дисциплінарної відповідальності</a:t>
            </a:r>
          </a:p>
          <a:p>
            <a:endParaRPr lang="uk-UA" sz="1400" dirty="0">
              <a:latin typeface="Franklin Gothic Medium" panose="020B0603020102020204" pitchFamily="34" charset="0"/>
            </a:endParaRPr>
          </a:p>
          <a:p>
            <a:r>
              <a:rPr lang="uk-UA" dirty="0">
                <a:latin typeface="Franklin Gothic Medium" panose="020B0603020102020204" pitchFamily="34" charset="0"/>
              </a:rPr>
              <a:t>піддано з боку керівника або роботодавця іншим негативним заходам впливу (переведення, атестація, зміна умов праці  тощо) або загрозі таких заходів впливу</a:t>
            </a:r>
          </a:p>
          <a:p>
            <a:endParaRPr lang="uk-UA" sz="1400" dirty="0">
              <a:latin typeface="Franklin Gothic Medium" panose="020B0603020102020204" pitchFamily="34" charset="0"/>
            </a:endParaRPr>
          </a:p>
          <a:p>
            <a:pPr algn="just"/>
            <a:r>
              <a:rPr lang="uk-UA" dirty="0">
                <a:latin typeface="Franklin Gothic Medium" panose="020B0603020102020204" pitchFamily="34" charset="0"/>
              </a:rPr>
              <a:t>Що нового: до негативних заходів віднесені формально правомірні рішення і дії, які носять вибірковий характер; заборонено створювати перешкоди викривачу у здійсненні трудової, професійної, господарської, громадської, наукової та іншої діяльності; заборонено вживати будь-яких дискримінаційних заходів у зв’язку з повідомленням</a:t>
            </a:r>
          </a:p>
        </p:txBody>
      </p:sp>
      <p:cxnSp>
        <p:nvCxnSpPr>
          <p:cNvPr id="9" name="Пряма сполучна лінія 12">
            <a:extLst>
              <a:ext uri="{FF2B5EF4-FFF2-40B4-BE49-F238E27FC236}">
                <a16:creationId xmlns:a16="http://schemas.microsoft.com/office/drawing/2014/main" id="{D8A89D8E-7BB4-46D7-AC59-6094D1A2EA5F}"/>
              </a:ext>
            </a:extLst>
          </p:cNvPr>
          <p:cNvCxnSpPr>
            <a:cxnSpLocks/>
          </p:cNvCxnSpPr>
          <p:nvPr/>
        </p:nvCxnSpPr>
        <p:spPr>
          <a:xfrm flipH="1">
            <a:off x="1227095" y="5783491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вузол 2">
            <a:extLst>
              <a:ext uri="{FF2B5EF4-FFF2-40B4-BE49-F238E27FC236}">
                <a16:creationId xmlns:a16="http://schemas.microsoft.com/office/drawing/2014/main" id="{793E71A9-A2E3-4EAF-9A55-4F63058084E1}"/>
              </a:ext>
            </a:extLst>
          </p:cNvPr>
          <p:cNvSpPr/>
          <p:nvPr/>
        </p:nvSpPr>
        <p:spPr>
          <a:xfrm>
            <a:off x="827044" y="2066925"/>
            <a:ext cx="220706" cy="21907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Блок-схема: вузол 10">
            <a:extLst>
              <a:ext uri="{FF2B5EF4-FFF2-40B4-BE49-F238E27FC236}">
                <a16:creationId xmlns:a16="http://schemas.microsoft.com/office/drawing/2014/main" id="{FD77F1A1-351B-4534-80BE-1825FDA73373}"/>
              </a:ext>
            </a:extLst>
          </p:cNvPr>
          <p:cNvSpPr/>
          <p:nvPr/>
        </p:nvSpPr>
        <p:spPr>
          <a:xfrm>
            <a:off x="827044" y="2552700"/>
            <a:ext cx="220706" cy="21907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Блок-схема: вузол 11">
            <a:extLst>
              <a:ext uri="{FF2B5EF4-FFF2-40B4-BE49-F238E27FC236}">
                <a16:creationId xmlns:a16="http://schemas.microsoft.com/office/drawing/2014/main" id="{A962EB21-C0D5-48F7-B8DD-0C0EA270DDDD}"/>
              </a:ext>
            </a:extLst>
          </p:cNvPr>
          <p:cNvSpPr/>
          <p:nvPr/>
        </p:nvSpPr>
        <p:spPr>
          <a:xfrm>
            <a:off x="827044" y="3038475"/>
            <a:ext cx="220706" cy="21907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Блок-схема: вузол 12">
            <a:extLst>
              <a:ext uri="{FF2B5EF4-FFF2-40B4-BE49-F238E27FC236}">
                <a16:creationId xmlns:a16="http://schemas.microsoft.com/office/drawing/2014/main" id="{91A0A241-4DD2-4ADF-A487-7FCEFB87BE11}"/>
              </a:ext>
            </a:extLst>
          </p:cNvPr>
          <p:cNvSpPr/>
          <p:nvPr/>
        </p:nvSpPr>
        <p:spPr>
          <a:xfrm>
            <a:off x="827044" y="3524250"/>
            <a:ext cx="220706" cy="21907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03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:a16="http://schemas.microsoft.com/office/drawing/2014/main" id="{2B866557-3AC0-43E8-8B85-8CDA0410C92E}"/>
              </a:ext>
            </a:extLst>
          </p:cNvPr>
          <p:cNvSpPr/>
          <p:nvPr/>
        </p:nvSpPr>
        <p:spPr>
          <a:xfrm>
            <a:off x="11304541" y="3517468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2BD8BFE5-FEA0-4D88-B4D9-D25B4D78B227}"/>
              </a:ext>
            </a:extLst>
          </p:cNvPr>
          <p:cNvSpPr/>
          <p:nvPr/>
        </p:nvSpPr>
        <p:spPr>
          <a:xfrm>
            <a:off x="11574551" y="3807470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DD4B293-9A24-4145-BE2B-23BDA05F94FE}"/>
              </a:ext>
            </a:extLst>
          </p:cNvPr>
          <p:cNvSpPr/>
          <p:nvPr/>
        </p:nvSpPr>
        <p:spPr>
          <a:xfrm>
            <a:off x="11861558" y="4085366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67681F-40E1-4159-8023-EB8485C73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D9B7D5A4-FAAF-4256-B05A-22AD4172C8D1}"/>
              </a:ext>
            </a:extLst>
          </p:cNvPr>
          <p:cNvCxnSpPr>
            <a:cxnSpLocks/>
          </p:cNvCxnSpPr>
          <p:nvPr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E66D68F-C846-454E-8ACF-976A12A56ACA}"/>
              </a:ext>
            </a:extLst>
          </p:cNvPr>
          <p:cNvSpPr txBox="1"/>
          <p:nvPr/>
        </p:nvSpPr>
        <p:spPr>
          <a:xfrm>
            <a:off x="1227095" y="765033"/>
            <a:ext cx="805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Правовий захист викривачів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27095" y="1403441"/>
            <a:ext cx="99552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dirty="0" err="1">
                <a:latin typeface="Franklin Gothic Medium" panose="020B0603020102020204" pitchFamily="34" charset="0"/>
              </a:rPr>
              <a:t>Викривач</a:t>
            </a:r>
            <a:r>
              <a:rPr lang="ru-RU" dirty="0">
                <a:latin typeface="Franklin Gothic Medium" panose="020B0603020102020204" pitchFamily="34" charset="0"/>
              </a:rPr>
              <a:t> </a:t>
            </a:r>
            <a:r>
              <a:rPr lang="ru-RU" dirty="0" err="1">
                <a:latin typeface="Franklin Gothic Medium" panose="020B0603020102020204" pitchFamily="34" charset="0"/>
              </a:rPr>
              <a:t>має</a:t>
            </a:r>
            <a:r>
              <a:rPr lang="ru-RU" dirty="0">
                <a:latin typeface="Franklin Gothic Medium" panose="020B0603020102020204" pitchFamily="34" charset="0"/>
              </a:rPr>
              <a:t> право </a:t>
            </a:r>
            <a:r>
              <a:rPr lang="ru-RU" dirty="0" err="1">
                <a:latin typeface="Franklin Gothic Medium" panose="020B0603020102020204" pitchFamily="34" charset="0"/>
              </a:rPr>
              <a:t>залучити</a:t>
            </a:r>
            <a:r>
              <a:rPr lang="ru-RU" dirty="0">
                <a:latin typeface="Franklin Gothic Medium" panose="020B0603020102020204" pitchFamily="34" charset="0"/>
              </a:rPr>
              <a:t> адвоката </a:t>
            </a:r>
            <a:r>
              <a:rPr lang="ru-RU" dirty="0" err="1">
                <a:latin typeface="Franklin Gothic Medium" panose="020B0603020102020204" pitchFamily="34" charset="0"/>
              </a:rPr>
              <a:t>самостійно</a:t>
            </a:r>
            <a:r>
              <a:rPr lang="ru-RU" dirty="0">
                <a:latin typeface="Franklin Gothic Medium" panose="020B0603020102020204" pitchFamily="34" charset="0"/>
              </a:rPr>
              <a:t> та </a:t>
            </a:r>
            <a:r>
              <a:rPr lang="ru-RU" dirty="0" err="1">
                <a:latin typeface="Franklin Gothic Medium" panose="020B0603020102020204" pitchFamily="34" charset="0"/>
              </a:rPr>
              <a:t>отримати</a:t>
            </a:r>
            <a:r>
              <a:rPr lang="ru-RU" dirty="0">
                <a:latin typeface="Franklin Gothic Medium" panose="020B0603020102020204" pitchFamily="34" charset="0"/>
              </a:rPr>
              <a:t> </a:t>
            </a:r>
            <a:r>
              <a:rPr lang="ru-RU" dirty="0" err="1">
                <a:latin typeface="Franklin Gothic Medium" panose="020B0603020102020204" pitchFamily="34" charset="0"/>
              </a:rPr>
              <a:t>відшкодування</a:t>
            </a:r>
            <a:r>
              <a:rPr lang="ru-RU" dirty="0">
                <a:latin typeface="Franklin Gothic Medium" panose="020B0603020102020204" pitchFamily="34" charset="0"/>
              </a:rPr>
              <a:t> </a:t>
            </a:r>
            <a:r>
              <a:rPr lang="ru-RU" dirty="0" err="1">
                <a:latin typeface="Franklin Gothic Medium" panose="020B0603020102020204" pitchFamily="34" charset="0"/>
              </a:rPr>
              <a:t>витрат</a:t>
            </a:r>
            <a:r>
              <a:rPr lang="ru-RU" dirty="0">
                <a:latin typeface="Franklin Gothic Medium" panose="020B0603020102020204" pitchFamily="34" charset="0"/>
              </a:rPr>
              <a:t> на адвоката у </a:t>
            </a:r>
            <a:r>
              <a:rPr lang="ru-RU" dirty="0" err="1">
                <a:latin typeface="Franklin Gothic Medium" panose="020B0603020102020204" pitchFamily="34" charset="0"/>
              </a:rPr>
              <a:t>зв'язку</a:t>
            </a:r>
            <a:r>
              <a:rPr lang="ru-RU" dirty="0">
                <a:latin typeface="Franklin Gothic Medium" panose="020B0603020102020204" pitchFamily="34" charset="0"/>
              </a:rPr>
              <a:t> </a:t>
            </a:r>
            <a:r>
              <a:rPr lang="ru-RU" dirty="0" err="1">
                <a:latin typeface="Franklin Gothic Medium" panose="020B0603020102020204" pitchFamily="34" charset="0"/>
              </a:rPr>
              <a:t>із</a:t>
            </a:r>
            <a:r>
              <a:rPr lang="ru-RU" dirty="0">
                <a:latin typeface="Franklin Gothic Medium" panose="020B0603020102020204" pitchFamily="34" charset="0"/>
              </a:rPr>
              <a:t> </a:t>
            </a:r>
            <a:r>
              <a:rPr lang="ru-RU" dirty="0" err="1">
                <a:latin typeface="Franklin Gothic Medium" panose="020B0603020102020204" pitchFamily="34" charset="0"/>
              </a:rPr>
              <a:t>захистом</a:t>
            </a:r>
            <a:r>
              <a:rPr lang="ru-RU" dirty="0">
                <a:latin typeface="Franklin Gothic Medium" panose="020B0603020102020204" pitchFamily="34" charset="0"/>
              </a:rPr>
              <a:t> прав особи як </a:t>
            </a:r>
            <a:r>
              <a:rPr lang="ru-RU" dirty="0" err="1">
                <a:latin typeface="Franklin Gothic Medium" panose="020B0603020102020204" pitchFamily="34" charset="0"/>
              </a:rPr>
              <a:t>викривача</a:t>
            </a:r>
            <a:r>
              <a:rPr lang="ru-RU" dirty="0">
                <a:latin typeface="Franklin Gothic Medium" panose="020B0603020102020204" pitchFamily="34" charset="0"/>
              </a:rPr>
              <a:t>, </a:t>
            </a:r>
            <a:r>
              <a:rPr lang="ru-RU" dirty="0" err="1">
                <a:latin typeface="Franklin Gothic Medium" panose="020B0603020102020204" pitchFamily="34" charset="0"/>
              </a:rPr>
              <a:t>витрат</a:t>
            </a:r>
            <a:r>
              <a:rPr lang="ru-RU" dirty="0">
                <a:latin typeface="Franklin Gothic Medium" panose="020B0603020102020204" pitchFamily="34" charset="0"/>
              </a:rPr>
              <a:t> на </a:t>
            </a:r>
            <a:r>
              <a:rPr lang="ru-RU" dirty="0" err="1">
                <a:latin typeface="Franklin Gothic Medium" panose="020B0603020102020204" pitchFamily="34" charset="0"/>
              </a:rPr>
              <a:t>судовий</a:t>
            </a:r>
            <a:r>
              <a:rPr lang="ru-RU" dirty="0">
                <a:latin typeface="Franklin Gothic Medium" panose="020B0603020102020204" pitchFamily="34" charset="0"/>
              </a:rPr>
              <a:t> </a:t>
            </a:r>
            <a:r>
              <a:rPr lang="ru-RU" dirty="0" err="1">
                <a:latin typeface="Franklin Gothic Medium" panose="020B0603020102020204" pitchFamily="34" charset="0"/>
              </a:rPr>
              <a:t>збір</a:t>
            </a:r>
            <a:r>
              <a:rPr lang="ru-RU" dirty="0">
                <a:latin typeface="Franklin Gothic Medium" panose="020B0603020102020204" pitchFamily="34" charset="0"/>
              </a:rPr>
              <a:t>.</a:t>
            </a:r>
          </a:p>
          <a:p>
            <a:pPr indent="447675" algn="just"/>
            <a:endParaRPr lang="uk-UA" dirty="0">
              <a:latin typeface="Franklin Gothic Medium" panose="020B0603020102020204" pitchFamily="34" charset="0"/>
            </a:endParaRPr>
          </a:p>
          <a:p>
            <a:pPr indent="447675" algn="just"/>
            <a:r>
              <a:rPr lang="uk-UA" dirty="0">
                <a:latin typeface="Franklin Gothic Medium" panose="020B0603020102020204" pitchFamily="34" charset="0"/>
              </a:rPr>
              <a:t>НАЗК може бути залучено як третя особа на стороні позивача у справах щодо застосування керівником або роботодавцем негативних заходів впливу до позивача у зв’язку з повідомленням ним або членом його сім’ї про порушення вимог Закону України «Про запобігання корупції» іншою особою (ч. 3 ст. 49 КАСУ, ч. 2 ст. 53 ЦПК України).</a:t>
            </a:r>
          </a:p>
          <a:p>
            <a:pPr indent="447675" algn="just"/>
            <a:endParaRPr lang="uk-UA" dirty="0">
              <a:latin typeface="Franklin Gothic Medium" panose="020B0603020102020204" pitchFamily="34" charset="0"/>
            </a:endParaRPr>
          </a:p>
          <a:p>
            <a:pPr indent="447675" algn="just"/>
            <a:r>
              <a:rPr lang="uk-UA" dirty="0">
                <a:latin typeface="Franklin Gothic Medium" panose="020B0603020102020204" pitchFamily="34" charset="0"/>
              </a:rPr>
              <a:t>Обов’язок доказування, що прийняті рішення, вчинені дії є правомірними і не були мотивовані діями викривача щодо здійснення повідомлення, покладається на керівника установи (ч. 2 ст. 77 КАСУ, ч. 3 ст. 81 ЦПК України).</a:t>
            </a:r>
            <a:endParaRPr lang="uk-UA" sz="2000" i="1" dirty="0">
              <a:latin typeface="Franklin Gothic Medium" panose="020B0603020102020204" pitchFamily="34" charset="0"/>
            </a:endParaRPr>
          </a:p>
        </p:txBody>
      </p:sp>
      <p:cxnSp>
        <p:nvCxnSpPr>
          <p:cNvPr id="9" name="Пряма сполучна лінія 12">
            <a:extLst>
              <a:ext uri="{FF2B5EF4-FFF2-40B4-BE49-F238E27FC236}">
                <a16:creationId xmlns:a16="http://schemas.microsoft.com/office/drawing/2014/main" id="{D8A89D8E-7BB4-46D7-AC59-6094D1A2EA5F}"/>
              </a:ext>
            </a:extLst>
          </p:cNvPr>
          <p:cNvCxnSpPr>
            <a:cxnSpLocks/>
          </p:cNvCxnSpPr>
          <p:nvPr/>
        </p:nvCxnSpPr>
        <p:spPr>
          <a:xfrm flipH="1">
            <a:off x="1227095" y="5783491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3269924" y="4705926"/>
            <a:ext cx="4426276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/>
          </a:p>
          <a:p>
            <a:pPr lvl="0" algn="ctr"/>
            <a:r>
              <a:rPr lang="uk-UA" dirty="0"/>
              <a:t>Постанова  </a:t>
            </a:r>
            <a:r>
              <a:rPr lang="uk-UA" dirty="0">
                <a:solidFill>
                  <a:prstClr val="white"/>
                </a:solidFill>
              </a:rPr>
              <a:t>Верховного Суду </a:t>
            </a:r>
            <a:br>
              <a:rPr lang="uk-UA" dirty="0">
                <a:solidFill>
                  <a:prstClr val="white"/>
                </a:solidFill>
              </a:rPr>
            </a:br>
            <a:r>
              <a:rPr lang="uk-UA" dirty="0">
                <a:solidFill>
                  <a:prstClr val="white"/>
                </a:solidFill>
              </a:rPr>
              <a:t>від 15.08.2019 у справі № 815</a:t>
            </a:r>
            <a:r>
              <a:rPr lang="en-US" dirty="0">
                <a:solidFill>
                  <a:prstClr val="white"/>
                </a:solidFill>
              </a:rPr>
              <a:t>/</a:t>
            </a:r>
            <a:r>
              <a:rPr lang="uk-UA" dirty="0">
                <a:solidFill>
                  <a:prstClr val="white"/>
                </a:solidFill>
              </a:rPr>
              <a:t>2074</a:t>
            </a:r>
            <a:r>
              <a:rPr lang="en-US" dirty="0">
                <a:solidFill>
                  <a:prstClr val="white"/>
                </a:solidFill>
              </a:rPr>
              <a:t>/</a:t>
            </a:r>
            <a:r>
              <a:rPr lang="uk-UA" dirty="0">
                <a:solidFill>
                  <a:prstClr val="white"/>
                </a:solidFill>
              </a:rPr>
              <a:t>18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25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951156-3C24-42CB-A9C0-82D09CB6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90975" y="1903663"/>
            <a:ext cx="8201025" cy="4613077"/>
          </a:xfrm>
          <a:prstGeom prst="rect">
            <a:avLst/>
          </a:prstGeom>
        </p:spPr>
      </p:pic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844061" y="543990"/>
            <a:ext cx="97219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uk-UA" sz="26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ПРАВИЛА РОБОТИ НА ВЕБІНАРІ</a:t>
            </a:r>
          </a:p>
          <a:p>
            <a:endParaRPr lang="uk-UA" sz="2600" b="1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69A52D4-F8E7-49E7-9158-086B8E022B85}"/>
              </a:ext>
            </a:extLst>
          </p:cNvPr>
          <p:cNvSpPr/>
          <p:nvPr/>
        </p:nvSpPr>
        <p:spPr>
          <a:xfrm>
            <a:off x="228600" y="1052459"/>
            <a:ext cx="9601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Open Sans Light"/>
              </a:rPr>
              <a:t>Участь у </a:t>
            </a:r>
            <a:r>
              <a:rPr lang="uk-UA" sz="2000" b="1" dirty="0" err="1">
                <a:solidFill>
                  <a:srgbClr val="002060"/>
                </a:solidFill>
                <a:latin typeface="Open Sans Light"/>
              </a:rPr>
              <a:t>вебінарі</a:t>
            </a:r>
            <a:r>
              <a:rPr lang="ru-RU" sz="2000" b="1" dirty="0">
                <a:solidFill>
                  <a:srgbClr val="002060"/>
                </a:solidFill>
                <a:latin typeface="Open Sans Light"/>
              </a:rPr>
              <a:t> </a:t>
            </a:r>
          </a:p>
          <a:p>
            <a:r>
              <a:rPr lang="ru-RU" sz="2000" b="1" dirty="0">
                <a:latin typeface="Open Sans Light"/>
              </a:rPr>
              <a:t>• Ми </a:t>
            </a:r>
            <a:r>
              <a:rPr lang="ru-RU" sz="2000" b="1" dirty="0" err="1">
                <a:latin typeface="Open Sans Light"/>
              </a:rPr>
              <a:t>зібрались</a:t>
            </a:r>
            <a:r>
              <a:rPr lang="ru-RU" sz="2000" b="1" dirty="0">
                <a:latin typeface="Open Sans Light"/>
              </a:rPr>
              <a:t> для того, </a:t>
            </a:r>
            <a:r>
              <a:rPr lang="ru-RU" sz="2000" b="1" dirty="0" err="1">
                <a:latin typeface="Open Sans Light"/>
              </a:rPr>
              <a:t>щоб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навчатись</a:t>
            </a:r>
            <a:r>
              <a:rPr lang="ru-RU" sz="2000" b="1" dirty="0">
                <a:latin typeface="Open Sans Light"/>
              </a:rPr>
              <a:t> та </a:t>
            </a:r>
            <a:r>
              <a:rPr lang="ru-RU" sz="2000" b="1" dirty="0" err="1">
                <a:latin typeface="Open Sans Light"/>
              </a:rPr>
              <a:t>обмінюватись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досвідом</a:t>
            </a:r>
            <a:r>
              <a:rPr lang="ru-RU" sz="2000" b="1" dirty="0">
                <a:latin typeface="Open Sans Light"/>
              </a:rPr>
              <a:t> - </a:t>
            </a:r>
            <a:r>
              <a:rPr lang="ru-RU" sz="2000" b="1" dirty="0" err="1">
                <a:latin typeface="Open Sans Light"/>
              </a:rPr>
              <a:t>ніхто</a:t>
            </a:r>
            <a:r>
              <a:rPr lang="ru-RU" sz="2000" b="1" dirty="0">
                <a:latin typeface="Open Sans Light"/>
              </a:rPr>
              <a:t> не </a:t>
            </a:r>
            <a:r>
              <a:rPr lang="ru-RU" sz="2000" b="1" dirty="0" err="1">
                <a:latin typeface="Open Sans Light"/>
              </a:rPr>
              <a:t>уникає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участі</a:t>
            </a:r>
            <a:r>
              <a:rPr lang="ru-RU" sz="2000" b="1" dirty="0">
                <a:latin typeface="Open Sans Light"/>
              </a:rPr>
              <a:t> </a:t>
            </a:r>
          </a:p>
          <a:p>
            <a:r>
              <a:rPr lang="ru-RU" sz="2000" b="1" dirty="0">
                <a:latin typeface="Open Sans Light"/>
              </a:rPr>
              <a:t>• </a:t>
            </a:r>
            <a:r>
              <a:rPr lang="ru-RU" sz="2000" b="1" dirty="0" err="1">
                <a:latin typeface="Open Sans Light"/>
              </a:rPr>
              <a:t>Тренери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забезпечать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позитивну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взаємодію</a:t>
            </a:r>
            <a:r>
              <a:rPr lang="ru-RU" sz="2000" b="1" dirty="0">
                <a:latin typeface="Open Sans Light"/>
              </a:rPr>
              <a:t>, але </a:t>
            </a:r>
            <a:r>
              <a:rPr lang="ru-RU" sz="2000" b="1" dirty="0" err="1">
                <a:latin typeface="Open Sans Light"/>
              </a:rPr>
              <a:t>це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залежить</a:t>
            </a:r>
            <a:r>
              <a:rPr lang="ru-RU" sz="2000" b="1" dirty="0">
                <a:latin typeface="Open Sans Light"/>
              </a:rPr>
              <a:t> і </a:t>
            </a:r>
            <a:r>
              <a:rPr lang="ru-RU" sz="2000" b="1" dirty="0" err="1">
                <a:latin typeface="Open Sans Light"/>
              </a:rPr>
              <a:t>від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учасників</a:t>
            </a:r>
            <a:r>
              <a:rPr lang="ru-RU" sz="2000" b="1" dirty="0">
                <a:latin typeface="Open Sans Light"/>
              </a:rPr>
              <a:t> </a:t>
            </a:r>
          </a:p>
          <a:p>
            <a:r>
              <a:rPr lang="ru-RU" sz="2000" b="1" dirty="0">
                <a:latin typeface="Open Sans Light"/>
              </a:rPr>
              <a:t>• Критика допустима, але без переходу на </a:t>
            </a:r>
            <a:r>
              <a:rPr lang="ru-RU" sz="2000" b="1" dirty="0" err="1">
                <a:latin typeface="Open Sans Light"/>
              </a:rPr>
              <a:t>персоналії</a:t>
            </a:r>
            <a:r>
              <a:rPr lang="ru-RU" sz="2000" b="1" dirty="0">
                <a:latin typeface="Open Sans Light"/>
              </a:rPr>
              <a:t> </a:t>
            </a:r>
          </a:p>
          <a:p>
            <a:r>
              <a:rPr lang="ru-RU" sz="2000" b="1" dirty="0">
                <a:latin typeface="Open Sans Light"/>
              </a:rPr>
              <a:t>• </a:t>
            </a:r>
            <a:r>
              <a:rPr lang="ru-RU" sz="2000" b="1" dirty="0" err="1">
                <a:latin typeface="Open Sans Light"/>
              </a:rPr>
              <a:t>Якщо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ви</a:t>
            </a:r>
            <a:r>
              <a:rPr lang="ru-RU" sz="2000" b="1" dirty="0">
                <a:latin typeface="Open Sans Light"/>
              </a:rPr>
              <a:t> не </a:t>
            </a:r>
            <a:r>
              <a:rPr lang="ru-RU" sz="2000" b="1" dirty="0" err="1">
                <a:latin typeface="Open Sans Light"/>
              </a:rPr>
              <a:t>реагуєте</a:t>
            </a:r>
            <a:r>
              <a:rPr lang="ru-RU" sz="2000" b="1" dirty="0">
                <a:latin typeface="Open Sans Light"/>
              </a:rPr>
              <a:t> на </a:t>
            </a:r>
            <a:r>
              <a:rPr lang="ru-RU" sz="2000" b="1" dirty="0" err="1">
                <a:latin typeface="Open Sans Light"/>
              </a:rPr>
              <a:t>персональне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запитання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або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зауваження</a:t>
            </a:r>
            <a:r>
              <a:rPr lang="ru-RU" sz="2000" b="1" dirty="0">
                <a:latin typeface="Open Sans Light"/>
              </a:rPr>
              <a:t> – тренер </a:t>
            </a:r>
            <a:r>
              <a:rPr lang="ru-RU" sz="2000" b="1" dirty="0" err="1">
                <a:latin typeface="Open Sans Light"/>
              </a:rPr>
              <a:t>відключить</a:t>
            </a:r>
            <a:r>
              <a:rPr lang="ru-RU" sz="2000" b="1" dirty="0">
                <a:latin typeface="Open Sans Light"/>
              </a:rPr>
              <a:t> вас </a:t>
            </a:r>
            <a:r>
              <a:rPr lang="uk-UA" sz="2000" b="1" dirty="0">
                <a:latin typeface="Open Sans Light"/>
              </a:rPr>
              <a:t>від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вебінару</a:t>
            </a:r>
            <a:r>
              <a:rPr lang="ru-RU" sz="2000" b="1" dirty="0">
                <a:latin typeface="Open Sans Light"/>
              </a:rPr>
              <a:t>. </a:t>
            </a:r>
            <a:r>
              <a:rPr lang="ru-RU" sz="2000" b="1" dirty="0" err="1">
                <a:latin typeface="Open Sans Light"/>
              </a:rPr>
              <a:t>Повторне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підключення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можливе</a:t>
            </a:r>
            <a:r>
              <a:rPr lang="ru-RU" sz="2000" b="1" dirty="0">
                <a:latin typeface="Open Sans Light"/>
              </a:rPr>
              <a:t> за </a:t>
            </a:r>
            <a:r>
              <a:rPr lang="ru-RU" sz="2000" b="1" dirty="0" err="1">
                <a:latin typeface="Open Sans Light"/>
              </a:rPr>
              <a:t>тим</a:t>
            </a:r>
            <a:r>
              <a:rPr lang="ru-RU" sz="2000" b="1" dirty="0">
                <a:latin typeface="Open Sans Light"/>
              </a:rPr>
              <a:t> же </a:t>
            </a:r>
            <a:r>
              <a:rPr lang="ru-RU" sz="2000" b="1" dirty="0" err="1">
                <a:latin typeface="Open Sans Light"/>
              </a:rPr>
              <a:t>посиланням</a:t>
            </a:r>
            <a:r>
              <a:rPr lang="ru-RU" sz="2000" b="1" dirty="0">
                <a:latin typeface="Open Sans Light"/>
              </a:rPr>
              <a:t> і </a:t>
            </a:r>
            <a:r>
              <a:rPr lang="ru-RU" sz="2000" b="1" dirty="0" err="1">
                <a:latin typeface="Open Sans Light"/>
              </a:rPr>
              <a:t>лише</a:t>
            </a:r>
            <a:r>
              <a:rPr lang="ru-RU" sz="2000" b="1" dirty="0">
                <a:latin typeface="Open Sans Light"/>
              </a:rPr>
              <a:t> один раз</a:t>
            </a:r>
          </a:p>
          <a:p>
            <a:endParaRPr lang="ru-RU" sz="2000" b="1" dirty="0">
              <a:latin typeface="Open Sans Light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Open Sans Light"/>
              </a:rPr>
              <a:t>Використання техніки і реакцій</a:t>
            </a:r>
          </a:p>
          <a:p>
            <a:r>
              <a:rPr lang="ru-RU" sz="2000" b="1" dirty="0" err="1">
                <a:latin typeface="Open Sans Light"/>
              </a:rPr>
              <a:t>Якщо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ви</a:t>
            </a:r>
            <a:r>
              <a:rPr lang="ru-RU" sz="2000" b="1" dirty="0">
                <a:latin typeface="Open Sans Light"/>
              </a:rPr>
              <a:t> не говорите - </a:t>
            </a:r>
            <a:r>
              <a:rPr lang="ru-RU" sz="2000" b="1" dirty="0" err="1">
                <a:latin typeface="Open Sans Light"/>
              </a:rPr>
              <a:t>вимикайте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u="sng" dirty="0">
                <a:latin typeface="Open Sans Light"/>
              </a:rPr>
              <a:t>звук</a:t>
            </a:r>
            <a:r>
              <a:rPr lang="ru-RU" sz="2000" b="1" dirty="0">
                <a:latin typeface="Open Sans Light"/>
              </a:rPr>
              <a:t> (</a:t>
            </a:r>
            <a:r>
              <a:rPr lang="ru-RU" sz="2000" b="1" dirty="0" err="1">
                <a:latin typeface="Open Sans Light"/>
              </a:rPr>
              <a:t>потурбуйтесь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щоб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сторонні</a:t>
            </a:r>
            <a:r>
              <a:rPr lang="ru-RU" sz="2000" b="1" dirty="0">
                <a:latin typeface="Open Sans Light"/>
              </a:rPr>
              <a:t> шуми не </a:t>
            </a:r>
            <a:r>
              <a:rPr lang="ru-RU" sz="2000" b="1" dirty="0" err="1">
                <a:latin typeface="Open Sans Light"/>
              </a:rPr>
              <a:t>заважали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учасникам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вебінару</a:t>
            </a:r>
            <a:r>
              <a:rPr lang="ru-RU" sz="2000" b="1" dirty="0">
                <a:latin typeface="Open Sans Light"/>
              </a:rPr>
              <a:t>) </a:t>
            </a:r>
          </a:p>
          <a:p>
            <a:r>
              <a:rPr lang="ru-RU" sz="2000" b="1" dirty="0">
                <a:latin typeface="Open Sans Light"/>
              </a:rPr>
              <a:t>• </a:t>
            </a:r>
            <a:r>
              <a:rPr lang="ru-RU" sz="2000" b="1" dirty="0" err="1">
                <a:latin typeface="Open Sans Light"/>
              </a:rPr>
              <a:t>Якщо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хочете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щось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сказати</a:t>
            </a:r>
            <a:r>
              <a:rPr lang="ru-RU" sz="2000" b="1" dirty="0">
                <a:latin typeface="Open Sans Light"/>
              </a:rPr>
              <a:t> – просто </a:t>
            </a:r>
            <a:r>
              <a:rPr lang="ru-RU" sz="2000" b="1" dirty="0" err="1">
                <a:latin typeface="Open Sans Light"/>
              </a:rPr>
              <a:t>кажіть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або</a:t>
            </a:r>
            <a:r>
              <a:rPr lang="ru-RU" sz="2000" b="1" dirty="0">
                <a:latin typeface="Open Sans Light"/>
              </a:rPr>
              <a:t> «</a:t>
            </a:r>
            <a:r>
              <a:rPr lang="ru-RU" sz="2000" b="1" dirty="0" err="1">
                <a:latin typeface="Open Sans Light"/>
              </a:rPr>
              <a:t>піднімайте</a:t>
            </a:r>
            <a:r>
              <a:rPr lang="ru-RU" sz="2000" b="1" dirty="0">
                <a:latin typeface="Open Sans Light"/>
              </a:rPr>
              <a:t> руку» </a:t>
            </a:r>
          </a:p>
          <a:p>
            <a:r>
              <a:rPr lang="ru-RU" sz="2000" b="1" dirty="0">
                <a:latin typeface="Open Sans Light"/>
              </a:rPr>
              <a:t>• </a:t>
            </a:r>
            <a:r>
              <a:rPr lang="ru-RU" sz="2000" b="1" dirty="0" err="1">
                <a:latin typeface="Open Sans Light"/>
              </a:rPr>
              <a:t>Якщо</a:t>
            </a:r>
            <a:r>
              <a:rPr lang="ru-RU" sz="2000" b="1" dirty="0">
                <a:latin typeface="Open Sans Light"/>
              </a:rPr>
              <a:t> вам </a:t>
            </a:r>
            <a:r>
              <a:rPr lang="ru-RU" sz="2000" b="1" dirty="0" err="1">
                <a:latin typeface="Open Sans Light"/>
              </a:rPr>
              <a:t>надали</a:t>
            </a:r>
            <a:r>
              <a:rPr lang="ru-RU" sz="2000" b="1" dirty="0">
                <a:latin typeface="Open Sans Light"/>
              </a:rPr>
              <a:t> слово - </a:t>
            </a:r>
            <a:r>
              <a:rPr lang="ru-RU" sz="2000" b="1" dirty="0" err="1">
                <a:latin typeface="Open Sans Light"/>
              </a:rPr>
              <a:t>вмикайте</a:t>
            </a:r>
            <a:r>
              <a:rPr lang="ru-RU" sz="2000" b="1" dirty="0">
                <a:latin typeface="Open Sans Light"/>
              </a:rPr>
              <a:t> і </a:t>
            </a:r>
            <a:r>
              <a:rPr lang="ru-RU" sz="2000" b="1" u="sng" dirty="0">
                <a:latin typeface="Open Sans Light"/>
              </a:rPr>
              <a:t>камеру</a:t>
            </a:r>
            <a:r>
              <a:rPr lang="ru-RU" sz="2000" b="1" dirty="0">
                <a:latin typeface="Open Sans Light"/>
              </a:rPr>
              <a:t>, і </a:t>
            </a:r>
            <a:r>
              <a:rPr lang="ru-RU" sz="2000" b="1" u="sng" dirty="0">
                <a:latin typeface="Open Sans Light"/>
              </a:rPr>
              <a:t>звук</a:t>
            </a:r>
            <a:r>
              <a:rPr lang="ru-RU" sz="2000" b="1" dirty="0">
                <a:latin typeface="Open Sans Light"/>
              </a:rPr>
              <a:t> </a:t>
            </a:r>
          </a:p>
          <a:p>
            <a:r>
              <a:rPr lang="ru-RU" sz="2000" b="1" dirty="0">
                <a:latin typeface="Open Sans Light"/>
              </a:rPr>
              <a:t>• Обирайте </a:t>
            </a:r>
            <a:r>
              <a:rPr lang="uk-UA" sz="2000" b="1" dirty="0">
                <a:latin typeface="Open Sans Light"/>
              </a:rPr>
              <a:t>реакції        </a:t>
            </a:r>
            <a:r>
              <a:rPr lang="ru-RU" sz="2000" b="1" dirty="0">
                <a:latin typeface="Open Sans Light"/>
              </a:rPr>
              <a:t>, </a:t>
            </a:r>
            <a:r>
              <a:rPr lang="ru-RU" sz="2000" b="1" dirty="0" err="1">
                <a:latin typeface="Open Sans Light"/>
              </a:rPr>
              <a:t>якщо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хочете</a:t>
            </a:r>
            <a:r>
              <a:rPr lang="ru-RU" sz="2000" b="1" dirty="0">
                <a:latin typeface="Open Sans Light"/>
              </a:rPr>
              <a:t> з </a:t>
            </a:r>
            <a:r>
              <a:rPr lang="ru-RU" sz="2000" b="1" dirty="0" err="1">
                <a:latin typeface="Open Sans Light"/>
              </a:rPr>
              <a:t>чимось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погодитись</a:t>
            </a:r>
            <a:r>
              <a:rPr lang="ru-RU" sz="2000" b="1" dirty="0">
                <a:latin typeface="Open Sans Light"/>
              </a:rPr>
              <a:t> </a:t>
            </a:r>
          </a:p>
          <a:p>
            <a:r>
              <a:rPr lang="ru-RU" sz="2000" b="1" dirty="0">
                <a:latin typeface="Open Sans Light"/>
              </a:rPr>
              <a:t>• </a:t>
            </a:r>
            <a:r>
              <a:rPr lang="ru-RU" sz="2000" b="1" dirty="0" err="1">
                <a:latin typeface="Open Sans Light"/>
              </a:rPr>
              <a:t>Щоб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задати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запитання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можна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написати</a:t>
            </a:r>
            <a:r>
              <a:rPr lang="ru-RU" sz="2000" b="1" dirty="0">
                <a:latin typeface="Open Sans Light"/>
              </a:rPr>
              <a:t> в чат </a:t>
            </a:r>
            <a:r>
              <a:rPr lang="ru-RU" sz="2000" b="1" dirty="0" err="1">
                <a:latin typeface="Open Sans Light"/>
              </a:rPr>
              <a:t>або</a:t>
            </a:r>
            <a:r>
              <a:rPr lang="ru-RU" sz="2000" b="1" dirty="0">
                <a:latin typeface="Open Sans Light"/>
              </a:rPr>
              <a:t> «</a:t>
            </a:r>
            <a:r>
              <a:rPr lang="ru-RU" sz="2000" b="1" dirty="0" err="1">
                <a:latin typeface="Open Sans Light"/>
              </a:rPr>
              <a:t>підняти</a:t>
            </a:r>
            <a:r>
              <a:rPr lang="ru-RU" sz="2000" b="1" dirty="0">
                <a:latin typeface="Open Sans Light"/>
              </a:rPr>
              <a:t> руку». </a:t>
            </a:r>
            <a:r>
              <a:rPr lang="ru-RU" sz="2000" b="1" dirty="0" err="1">
                <a:latin typeface="Open Sans Light"/>
              </a:rPr>
              <a:t>Після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надання</a:t>
            </a:r>
            <a:r>
              <a:rPr lang="ru-RU" sz="2000" b="1" dirty="0">
                <a:latin typeface="Open Sans Light"/>
              </a:rPr>
              <a:t> слова - </a:t>
            </a:r>
            <a:r>
              <a:rPr lang="ru-RU" sz="2000" b="1" dirty="0" err="1">
                <a:latin typeface="Open Sans Light"/>
              </a:rPr>
              <a:t>опустіть</a:t>
            </a:r>
            <a:r>
              <a:rPr lang="ru-RU" sz="2000" b="1" dirty="0">
                <a:latin typeface="Open Sans Light"/>
              </a:rPr>
              <a:t> руку </a:t>
            </a:r>
          </a:p>
          <a:p>
            <a:r>
              <a:rPr lang="ru-RU" sz="2000" b="1" dirty="0">
                <a:latin typeface="Open Sans Light"/>
              </a:rPr>
              <a:t>• </a:t>
            </a:r>
            <a:r>
              <a:rPr lang="ru-RU" sz="2000" b="1" dirty="0" err="1">
                <a:latin typeface="Open Sans Light"/>
              </a:rPr>
              <a:t>Додані</a:t>
            </a:r>
            <a:r>
              <a:rPr lang="ru-RU" sz="2000" b="1" dirty="0">
                <a:latin typeface="Open Sans Light"/>
              </a:rPr>
              <a:t> у чат </a:t>
            </a:r>
            <a:r>
              <a:rPr lang="ru-RU" sz="2000" b="1" dirty="0" err="1">
                <a:latin typeface="Open Sans Light"/>
              </a:rPr>
              <a:t>файли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можна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завантажити</a:t>
            </a:r>
            <a:r>
              <a:rPr lang="ru-RU" sz="2000" b="1" dirty="0">
                <a:latin typeface="Open Sans Light"/>
              </a:rPr>
              <a:t> і </a:t>
            </a:r>
            <a:r>
              <a:rPr lang="ru-RU" sz="2000" b="1" dirty="0" err="1">
                <a:latin typeface="Open Sans Light"/>
              </a:rPr>
              <a:t>краще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це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робити</a:t>
            </a:r>
            <a:r>
              <a:rPr lang="ru-RU" sz="2000" b="1" dirty="0">
                <a:latin typeface="Open Sans Light"/>
              </a:rPr>
              <a:t> </a:t>
            </a:r>
            <a:r>
              <a:rPr lang="ru-RU" sz="2000" b="1" dirty="0" err="1">
                <a:latin typeface="Open Sans Light"/>
              </a:rPr>
              <a:t>одразу</a:t>
            </a:r>
            <a:endParaRPr lang="ru-RU" sz="2000" b="1" dirty="0">
              <a:latin typeface="Open Sans Light"/>
            </a:endParaRPr>
          </a:p>
        </p:txBody>
      </p:sp>
      <p:cxnSp>
        <p:nvCxnSpPr>
          <p:cNvPr id="14" name="Пряма сполучна лінія 12">
            <a:extLst>
              <a:ext uri="{FF2B5EF4-FFF2-40B4-BE49-F238E27FC236}">
                <a16:creationId xmlns:a16="http://schemas.microsoft.com/office/drawing/2014/main" id="{E6900EFA-5829-44A9-8C49-92D61989B714}"/>
              </a:ext>
            </a:extLst>
          </p:cNvPr>
          <p:cNvCxnSpPr>
            <a:cxnSpLocks/>
          </p:cNvCxnSpPr>
          <p:nvPr/>
        </p:nvCxnSpPr>
        <p:spPr>
          <a:xfrm>
            <a:off x="9683956" y="2428875"/>
            <a:ext cx="0" cy="3514725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12">
            <a:extLst>
              <a:ext uri="{FF2B5EF4-FFF2-40B4-BE49-F238E27FC236}">
                <a16:creationId xmlns:a16="http://schemas.microsoft.com/office/drawing/2014/main" id="{D8A89D8E-7BB4-46D7-AC59-6094D1A2EA5F}"/>
              </a:ext>
            </a:extLst>
          </p:cNvPr>
          <p:cNvCxnSpPr>
            <a:cxnSpLocks/>
          </p:cNvCxnSpPr>
          <p:nvPr/>
        </p:nvCxnSpPr>
        <p:spPr>
          <a:xfrm flipH="1">
            <a:off x="1006316" y="5943600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882B70-2D83-CA4B-ACD8-1E4EEC996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19" y="5370460"/>
            <a:ext cx="354965" cy="29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44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1057275" y="555674"/>
            <a:ext cx="8664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Виплата винагороди викривачу</a:t>
            </a:r>
          </a:p>
        </p:txBody>
      </p:sp>
      <p:sp>
        <p:nvSpPr>
          <p:cNvPr id="13" name="Поле 31"/>
          <p:cNvSpPr txBox="1"/>
          <p:nvPr/>
        </p:nvSpPr>
        <p:spPr>
          <a:xfrm>
            <a:off x="785407" y="2290051"/>
            <a:ext cx="1971675" cy="49831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effectLst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1</a:t>
            </a:r>
            <a:r>
              <a:rPr lang="uk-UA" sz="1200" b="1" dirty="0">
                <a:effectLst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ru-RU" sz="1200" b="1" dirty="0">
                <a:effectLst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млн</a:t>
            </a:r>
            <a:r>
              <a:rPr lang="uk-UA" sz="1200" b="1" dirty="0">
                <a:effectLst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грн.</a:t>
            </a:r>
            <a:endParaRPr lang="uk-UA" sz="1100" dirty="0">
              <a:effectLst/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i="1" dirty="0">
                <a:effectLst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(станом на 01.01</a:t>
            </a:r>
            <a:r>
              <a:rPr lang="uk-UA" sz="1100" i="1" dirty="0">
                <a:effectLst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.2021)</a:t>
            </a:r>
            <a:endParaRPr lang="uk-UA" sz="1100" dirty="0">
              <a:effectLst/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uk-UA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207866" y="2878751"/>
            <a:ext cx="10327159" cy="95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Розмір винагороди викривачу становить </a:t>
            </a:r>
            <a:r>
              <a:rPr lang="ru-RU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10% </a:t>
            </a:r>
            <a:r>
              <a:rPr lang="ru-RU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 грошового розміру предмета корупційного кримінального правопорушення або від завданої державі шкоди</a:t>
            </a:r>
            <a:r>
              <a:rPr lang="ru-RU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ru-RU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але не більше 3000 мінімальних заробітних плат, встановлених на час вчинення кримінального правопорушення</a:t>
            </a:r>
            <a:endParaRPr lang="uk-UA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846838" y="4059230"/>
            <a:ext cx="5447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отримання винагороди 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викривач, повідомляючи про корупційне кримінальне правопорушення, має дотримуватися таких умов:</a:t>
            </a:r>
          </a:p>
        </p:txBody>
      </p:sp>
      <p:sp>
        <p:nvSpPr>
          <p:cNvPr id="18" name="Прямокутник 9">
            <a:extLst>
              <a:ext uri="{FF2B5EF4-FFF2-40B4-BE49-F238E27FC236}">
                <a16:creationId xmlns:a16="http://schemas.microsoft.com/office/drawing/2014/main" id="{ECB93FD8-00C0-4521-AFED-CDA6E072AC5C}"/>
              </a:ext>
            </a:extLst>
          </p:cNvPr>
          <p:cNvSpPr/>
          <p:nvPr/>
        </p:nvSpPr>
        <p:spPr>
          <a:xfrm>
            <a:off x="2674325" y="1694732"/>
            <a:ext cx="6956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Винагорода виплачується викривачу за результатами судового розгляду </a:t>
            </a: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після ухвалення судом обвинувального вироку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який набрав законної сили </a:t>
            </a:r>
          </a:p>
        </p:txBody>
      </p:sp>
      <p:pic>
        <p:nvPicPr>
          <p:cNvPr id="6" name="Рисунок 5" descr="Деньги">
            <a:extLst>
              <a:ext uri="{FF2B5EF4-FFF2-40B4-BE49-F238E27FC236}">
                <a16:creationId xmlns:a16="http://schemas.microsoft.com/office/drawing/2014/main" id="{7B329140-1CFB-4E75-B603-C42F9B88D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9830" y="1455006"/>
            <a:ext cx="914400" cy="91440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98A9437-17C5-4B34-83C3-FEF645A7A717}"/>
              </a:ext>
            </a:extLst>
          </p:cNvPr>
          <p:cNvSpPr/>
          <p:nvPr/>
        </p:nvSpPr>
        <p:spPr>
          <a:xfrm>
            <a:off x="2674325" y="1455007"/>
            <a:ext cx="6865462" cy="1163056"/>
          </a:xfrm>
          <a:prstGeom prst="rect">
            <a:avLst/>
          </a:prstGeom>
          <a:noFill/>
          <a:ln>
            <a:solidFill>
              <a:srgbClr val="FFB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0" name="Пряма сполучна лінія 12">
            <a:extLst>
              <a:ext uri="{FF2B5EF4-FFF2-40B4-BE49-F238E27FC236}">
                <a16:creationId xmlns:a16="http://schemas.microsoft.com/office/drawing/2014/main" id="{373897D0-56B9-4869-A4E9-90AED36504E6}"/>
              </a:ext>
            </a:extLst>
          </p:cNvPr>
          <p:cNvCxnSpPr>
            <a:cxnSpLocks/>
          </p:cNvCxnSpPr>
          <p:nvPr/>
        </p:nvCxnSpPr>
        <p:spPr>
          <a:xfrm flipH="1">
            <a:off x="1130546" y="6008622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кутник 9">
            <a:extLst>
              <a:ext uri="{FF2B5EF4-FFF2-40B4-BE49-F238E27FC236}">
                <a16:creationId xmlns:a16="http://schemas.microsoft.com/office/drawing/2014/main" id="{850F204C-3DDB-4F3B-9C26-CA7BBF13CDA4}"/>
              </a:ext>
            </a:extLst>
          </p:cNvPr>
          <p:cNvSpPr/>
          <p:nvPr/>
        </p:nvSpPr>
        <p:spPr>
          <a:xfrm>
            <a:off x="5981700" y="3977297"/>
            <a:ext cx="54471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активно сприяти 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розкриттю кримінального правопорушення</a:t>
            </a:r>
          </a:p>
          <a:p>
            <a:pPr>
              <a:buClr>
                <a:srgbClr val="FFBD21"/>
              </a:buClr>
            </a:pPr>
            <a:endParaRPr lang="uk-UA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розмір збитків чи предмета правопорушення в 5000 і більше раз</a:t>
            </a: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перевищує прожитковий мінімум для працездатних осіб 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(більш як 12,4 млн.)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8B171E7-82E8-4D7D-9E2B-D0BA95898E83}"/>
              </a:ext>
            </a:extLst>
          </p:cNvPr>
          <p:cNvSpPr/>
          <p:nvPr/>
        </p:nvSpPr>
        <p:spPr>
          <a:xfrm>
            <a:off x="-888590" y="265385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B9CDC1F-DE3A-4A33-B90F-E99090FBEB8D}"/>
              </a:ext>
            </a:extLst>
          </p:cNvPr>
          <p:cNvSpPr/>
          <p:nvPr/>
        </p:nvSpPr>
        <p:spPr>
          <a:xfrm>
            <a:off x="-618580" y="294385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A7846DE-BA40-41B6-8AD9-A118A8C7F0D6}"/>
              </a:ext>
            </a:extLst>
          </p:cNvPr>
          <p:cNvSpPr/>
          <p:nvPr/>
        </p:nvSpPr>
        <p:spPr>
          <a:xfrm>
            <a:off x="-331573" y="322175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344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0" y="555674"/>
            <a:ext cx="972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Виплата винагороди викривачу</a:t>
            </a:r>
          </a:p>
        </p:txBody>
      </p:sp>
      <p:sp>
        <p:nvSpPr>
          <p:cNvPr id="18" name="Прямокутник 9">
            <a:extLst>
              <a:ext uri="{FF2B5EF4-FFF2-40B4-BE49-F238E27FC236}">
                <a16:creationId xmlns:a16="http://schemas.microsoft.com/office/drawing/2014/main" id="{ECB93FD8-00C0-4521-AFED-CDA6E072AC5C}"/>
              </a:ext>
            </a:extLst>
          </p:cNvPr>
          <p:cNvSpPr/>
          <p:nvPr/>
        </p:nvSpPr>
        <p:spPr>
          <a:xfrm>
            <a:off x="1019355" y="1128182"/>
            <a:ext cx="8417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Критерії із врахуванням яких суд </a:t>
            </a: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визнає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конкретний розмір винагороди: </a:t>
            </a:r>
          </a:p>
        </p:txBody>
      </p:sp>
      <p:sp>
        <p:nvSpPr>
          <p:cNvPr id="21" name="Прямокутник 9">
            <a:extLst>
              <a:ext uri="{FF2B5EF4-FFF2-40B4-BE49-F238E27FC236}">
                <a16:creationId xmlns:a16="http://schemas.microsoft.com/office/drawing/2014/main" id="{850F204C-3DDB-4F3B-9C26-CA7BBF13CDA4}"/>
              </a:ext>
            </a:extLst>
          </p:cNvPr>
          <p:cNvSpPr/>
          <p:nvPr/>
        </p:nvSpPr>
        <p:spPr>
          <a:xfrm>
            <a:off x="1377021" y="1717230"/>
            <a:ext cx="5447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BD21"/>
              </a:buClr>
            </a:pP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Персональність інформації</a:t>
            </a:r>
            <a:endParaRPr lang="uk-UA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FFBD21"/>
              </a:buClr>
            </a:pPr>
            <a:endParaRPr lang="uk-UA" b="1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8B171E7-82E8-4D7D-9E2B-D0BA95898E83}"/>
              </a:ext>
            </a:extLst>
          </p:cNvPr>
          <p:cNvSpPr/>
          <p:nvPr/>
        </p:nvSpPr>
        <p:spPr>
          <a:xfrm>
            <a:off x="-888590" y="265385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B9CDC1F-DE3A-4A33-B90F-E99090FBEB8D}"/>
              </a:ext>
            </a:extLst>
          </p:cNvPr>
          <p:cNvSpPr/>
          <p:nvPr/>
        </p:nvSpPr>
        <p:spPr>
          <a:xfrm>
            <a:off x="-618580" y="294385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A7846DE-BA40-41B6-8AD9-A118A8C7F0D6}"/>
              </a:ext>
            </a:extLst>
          </p:cNvPr>
          <p:cNvSpPr/>
          <p:nvPr/>
        </p:nvSpPr>
        <p:spPr>
          <a:xfrm>
            <a:off x="-331573" y="322175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4D6218-F98D-4CCD-AC1F-713A2C2AC5B7}"/>
              </a:ext>
            </a:extLst>
          </p:cNvPr>
          <p:cNvSpPr/>
          <p:nvPr/>
        </p:nvSpPr>
        <p:spPr>
          <a:xfrm>
            <a:off x="6778676" y="1666380"/>
            <a:ext cx="2485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BD21"/>
              </a:buClr>
            </a:pP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Важливість інформації</a:t>
            </a:r>
          </a:p>
        </p:txBody>
      </p:sp>
      <p:cxnSp>
        <p:nvCxnSpPr>
          <p:cNvPr id="17" name="Пряма сполучна лінія 12">
            <a:extLst>
              <a:ext uri="{FF2B5EF4-FFF2-40B4-BE49-F238E27FC236}">
                <a16:creationId xmlns:a16="http://schemas.microsoft.com/office/drawing/2014/main" id="{0F57519A-1E46-4457-987E-49B37962A2F4}"/>
              </a:ext>
            </a:extLst>
          </p:cNvPr>
          <p:cNvCxnSpPr>
            <a:cxnSpLocks/>
          </p:cNvCxnSpPr>
          <p:nvPr/>
        </p:nvCxnSpPr>
        <p:spPr>
          <a:xfrm>
            <a:off x="5708303" y="1754578"/>
            <a:ext cx="0" cy="2481836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1BED46C-6D9A-4787-99DC-D49F81028FE8}"/>
              </a:ext>
            </a:extLst>
          </p:cNvPr>
          <p:cNvSpPr/>
          <p:nvPr/>
        </p:nvSpPr>
        <p:spPr>
          <a:xfrm>
            <a:off x="1560010" y="2145570"/>
            <a:ext cx="40496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Інформація </a:t>
            </a: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повинна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походити від обізнаності викривача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Інформація </a:t>
            </a: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є загальнодоступною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Інформація </a:t>
            </a: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була відома 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органу досудового розслідування з інших джерел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53CAEA6-9200-49CF-8865-BFE90C7A5F69}"/>
              </a:ext>
            </a:extLst>
          </p:cNvPr>
          <p:cNvSpPr/>
          <p:nvPr/>
        </p:nvSpPr>
        <p:spPr>
          <a:xfrm>
            <a:off x="5965056" y="2017844"/>
            <a:ext cx="59259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Інформація </a:t>
            </a: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повинна містити 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фактичні дані, що можуть бути перевірені:</a:t>
            </a:r>
          </a:p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подія кримінального правопорушення</a:t>
            </a:r>
            <a:endParaRPr lang="uk-UA" b="1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винуватість обвинуваченого</a:t>
            </a:r>
          </a:p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 і розмір шкоди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обставини, що підтверджують вчинення кримінального правопорушення</a:t>
            </a:r>
          </a:p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обставини, що є підставою для застосування заходів кримінально-правового характеру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E719DD4-DD4E-45B4-899A-8867E769FB36}"/>
              </a:ext>
            </a:extLst>
          </p:cNvPr>
          <p:cNvSpPr/>
          <p:nvPr/>
        </p:nvSpPr>
        <p:spPr>
          <a:xfrm>
            <a:off x="1070197" y="4746350"/>
            <a:ext cx="457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винагороду </a:t>
            </a: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має право 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особо, яка:</a:t>
            </a:r>
          </a:p>
        </p:txBody>
      </p:sp>
      <p:cxnSp>
        <p:nvCxnSpPr>
          <p:cNvPr id="20" name="Пряма сполучна лінія 12">
            <a:extLst>
              <a:ext uri="{FF2B5EF4-FFF2-40B4-BE49-F238E27FC236}">
                <a16:creationId xmlns:a16="http://schemas.microsoft.com/office/drawing/2014/main" id="{59FF0432-EB8D-473F-9BF7-E747FACD6D05}"/>
              </a:ext>
            </a:extLst>
          </p:cNvPr>
          <p:cNvCxnSpPr>
            <a:cxnSpLocks/>
          </p:cNvCxnSpPr>
          <p:nvPr/>
        </p:nvCxnSpPr>
        <p:spPr>
          <a:xfrm flipH="1">
            <a:off x="1845777" y="4603167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581DC4D-AF1D-4FA8-953C-7EB8575C349A}"/>
              </a:ext>
            </a:extLst>
          </p:cNvPr>
          <p:cNvSpPr/>
          <p:nvPr/>
        </p:nvSpPr>
        <p:spPr>
          <a:xfrm>
            <a:off x="937039" y="5141875"/>
            <a:ext cx="10953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повідомила про корупційний злочин </a:t>
            </a:r>
            <a:r>
              <a:rPr lang="uk-UA" b="1" u="sng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рамках угоди 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кримінальному провадженні або яка є </a:t>
            </a:r>
            <a:r>
              <a:rPr lang="uk-UA" b="1" u="sng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співучасником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корупційного злочину, про який вона повідомила</a:t>
            </a:r>
          </a:p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повідомила про корупційний злочин, як викривач, </a:t>
            </a:r>
            <a:r>
              <a:rPr lang="uk-UA" b="1" u="sng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маючи при цьому можливість для здійснення офіційного повідомлення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про виявлений злочин у межах реалізації своїх службових повноважень</a:t>
            </a:r>
          </a:p>
        </p:txBody>
      </p:sp>
    </p:spTree>
    <p:extLst>
      <p:ext uri="{BB962C8B-B14F-4D97-AF65-F5344CB8AC3E}">
        <p14:creationId xmlns:p14="http://schemas.microsoft.com/office/powerpoint/2010/main" val="3067956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Місце для вмісту 4">
            <a:extLst>
              <a:ext uri="{FF2B5EF4-FFF2-40B4-BE49-F238E27FC236}">
                <a16:creationId xmlns:a16="http://schemas.microsoft.com/office/drawing/2014/main" id="{B4FD4E69-D3F5-4312-A272-F5B765809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08" y="0"/>
            <a:ext cx="12192000" cy="6858000"/>
          </a:xfrm>
          <a:solidFill>
            <a:srgbClr val="9FB5D2"/>
          </a:solidFill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8499B26-6DCF-4916-831F-6471F59EC5B1}"/>
              </a:ext>
            </a:extLst>
          </p:cNvPr>
          <p:cNvCxnSpPr>
            <a:cxnSpLocks/>
          </p:cNvCxnSpPr>
          <p:nvPr/>
        </p:nvCxnSpPr>
        <p:spPr>
          <a:xfrm>
            <a:off x="2698494" y="3696513"/>
            <a:ext cx="5881091" cy="0"/>
          </a:xfrm>
          <a:prstGeom prst="straightConnector1">
            <a:avLst/>
          </a:prstGeom>
          <a:ln w="69850" cmpd="sng">
            <a:solidFill>
              <a:srgbClr val="9FB5D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511" y="-85212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1245140" y="575999"/>
            <a:ext cx="1049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Забезпечення безпеки викривача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671208" y="1419888"/>
            <a:ext cx="10865795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Право на забезпечення безпеки відповідно до Закону України «Про забезпечення безпеки осіб, які беруть участь у кримінальному судочинстві» мають виключно викривачі, </a:t>
            </a:r>
            <a:r>
              <a:rPr lang="ru-RU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які повідомили </a:t>
            </a:r>
            <a:r>
              <a:rPr lang="ru-RU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 кримінальне корупційне правопорушення </a:t>
            </a:r>
            <a:r>
              <a:rPr lang="ru-RU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 набули </a:t>
            </a:r>
            <a:r>
              <a:rPr lang="ru-RU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процесуального статусу заявника, а також близькі особи викривачів, які повідомили про кримінальне корупційне правопорушення</a:t>
            </a:r>
            <a:endParaRPr lang="uk-UA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97582" y="3423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C0DF0AE4-E11F-4F06-B974-B26BA4F0E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34816"/>
              </p:ext>
            </p:extLst>
          </p:nvPr>
        </p:nvGraphicFramePr>
        <p:xfrm>
          <a:off x="3248263" y="2870169"/>
          <a:ext cx="4999443" cy="341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893C72-1190-4FFF-B31E-BE71B2F7FF2C}"/>
              </a:ext>
            </a:extLst>
          </p:cNvPr>
          <p:cNvSpPr/>
          <p:nvPr/>
        </p:nvSpPr>
        <p:spPr>
          <a:xfrm>
            <a:off x="557459" y="3289608"/>
            <a:ext cx="23998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дані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що свідчать про наявність загрози життю, здоров’ю, житлу і майну викривача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5E63E31-543A-48A8-8430-E8DDC3093A76}"/>
              </a:ext>
            </a:extLst>
          </p:cNvPr>
          <p:cNvSpPr/>
          <p:nvPr/>
        </p:nvSpPr>
        <p:spPr>
          <a:xfrm>
            <a:off x="8694528" y="3227108"/>
            <a:ext cx="32580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заява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викривача або його близької особи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звернення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керівника відповідного державного органу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отримання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оперативної та іншої інформації про наявність загрози </a:t>
            </a:r>
          </a:p>
        </p:txBody>
      </p:sp>
    </p:spTree>
    <p:extLst>
      <p:ext uri="{BB962C8B-B14F-4D97-AF65-F5344CB8AC3E}">
        <p14:creationId xmlns:p14="http://schemas.microsoft.com/office/powerpoint/2010/main" val="1024827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039D2B-D1F3-4B6A-8DEA-3CE324444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9254" y="1458266"/>
            <a:ext cx="8792746" cy="4778683"/>
          </a:xfrm>
          <a:prstGeom prst="rect">
            <a:avLst/>
          </a:prstGeom>
        </p:spPr>
      </p:pic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511" y="-85212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1245140" y="575999"/>
            <a:ext cx="1049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Заходи забезпечення безпеки викривача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690411" y="1458266"/>
            <a:ext cx="3918477" cy="36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Організаційно-технічні заходи: </a:t>
            </a:r>
            <a:endParaRPr lang="uk-UA" b="1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97582" y="3423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A7F039-C9F9-4E66-B5D8-8BF9A7143ED9}"/>
              </a:ext>
            </a:extLst>
          </p:cNvPr>
          <p:cNvSpPr/>
          <p:nvPr/>
        </p:nvSpPr>
        <p:spPr>
          <a:xfrm>
            <a:off x="804211" y="1972165"/>
            <a:ext cx="80278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BD21"/>
              </a:buClr>
              <a:buFont typeface="Wingdings" panose="05000000000000000000" pitchFamily="2" charset="2"/>
              <a:buChar char="ü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особиста охорона, охорона житла і майна</a:t>
            </a:r>
          </a:p>
          <a:p>
            <a:pPr marL="285750" indent="-285750">
              <a:buClr>
                <a:srgbClr val="FFBD21"/>
              </a:buClr>
              <a:buFont typeface="Wingdings" panose="05000000000000000000" pitchFamily="2" charset="2"/>
              <a:buChar char="ü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видача спеціальних засобів індивідуального захисту</a:t>
            </a:r>
          </a:p>
          <a:p>
            <a:pPr marL="285750" indent="-285750">
              <a:buClr>
                <a:srgbClr val="FFBD21"/>
              </a:buClr>
              <a:buFont typeface="Wingdings" panose="05000000000000000000" pitchFamily="2" charset="2"/>
              <a:buChar char="ü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використання технічних засобів контролю і прослуховування телефонних ті інших переговорів, візуальне спостереження</a:t>
            </a:r>
          </a:p>
          <a:p>
            <a:pPr marL="285750" indent="-285750">
              <a:buClr>
                <a:srgbClr val="FFBD21"/>
              </a:buClr>
              <a:buFont typeface="Wingdings" panose="05000000000000000000" pitchFamily="2" charset="2"/>
              <a:buChar char="ü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заміна документів та зовнішності </a:t>
            </a:r>
          </a:p>
          <a:p>
            <a:pPr marL="285750" indent="-285750">
              <a:buClr>
                <a:srgbClr val="FFBD21"/>
              </a:buClr>
              <a:buFont typeface="Wingdings" panose="05000000000000000000" pitchFamily="2" charset="2"/>
              <a:buChar char="ü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зміна місця роботи або навчання з компенсацією різниці у зарплаті відповідно до законодавства</a:t>
            </a:r>
          </a:p>
          <a:p>
            <a:pPr marL="285750" indent="-285750">
              <a:buClr>
                <a:srgbClr val="FFBD21"/>
              </a:buClr>
              <a:buFont typeface="Wingdings" panose="05000000000000000000" pitchFamily="2" charset="2"/>
              <a:buChar char="ü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переселення в інше місце проживання</a:t>
            </a:r>
          </a:p>
          <a:p>
            <a:pPr marL="285750" indent="-285750">
              <a:buClr>
                <a:srgbClr val="FFBD21"/>
              </a:buClr>
              <a:buFont typeface="Wingdings" panose="05000000000000000000" pitchFamily="2" charset="2"/>
              <a:buChar char="ü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поміщення до дошкільної виховної установи або установи органів соціального захисту населення</a:t>
            </a:r>
          </a:p>
          <a:p>
            <a:pPr marL="285750" indent="-285750"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x-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Прямокутник 2">
            <a:extLst>
              <a:ext uri="{FF2B5EF4-FFF2-40B4-BE49-F238E27FC236}">
                <a16:creationId xmlns:a16="http://schemas.microsoft.com/office/drawing/2014/main" id="{96DAFA2C-90CF-410E-8E55-1A6A02CFF15A}"/>
              </a:ext>
            </a:extLst>
          </p:cNvPr>
          <p:cNvSpPr/>
          <p:nvPr/>
        </p:nvSpPr>
        <p:spPr>
          <a:xfrm>
            <a:off x="610218" y="4996575"/>
            <a:ext cx="3918477" cy="36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Правові</a:t>
            </a:r>
            <a:r>
              <a:rPr lang="ru-RU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заходи: </a:t>
            </a:r>
            <a:endParaRPr lang="uk-UA" b="1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311BF92-329E-41D4-B539-E5064ACBCCAE}"/>
              </a:ext>
            </a:extLst>
          </p:cNvPr>
          <p:cNvSpPr/>
          <p:nvPr/>
        </p:nvSpPr>
        <p:spPr>
          <a:xfrm>
            <a:off x="853451" y="5441937"/>
            <a:ext cx="9348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BD21"/>
              </a:buClr>
              <a:buFont typeface="Wingdings" panose="05000000000000000000" pitchFamily="2" charset="2"/>
              <a:buChar char="ü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забезпечення конфіденційності відомостей про особу</a:t>
            </a:r>
          </a:p>
          <a:p>
            <a:pPr marL="285750" indent="-285750">
              <a:buClr>
                <a:srgbClr val="FFBD21"/>
              </a:buClr>
              <a:buFont typeface="Wingdings" panose="05000000000000000000" pitchFamily="2" charset="2"/>
              <a:buChar char="ü"/>
            </a:pP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закритий судовий розгляд</a:t>
            </a:r>
          </a:p>
        </p:txBody>
      </p:sp>
      <p:cxnSp>
        <p:nvCxnSpPr>
          <p:cNvPr id="21" name="Пряма сполучна лінія 12">
            <a:extLst>
              <a:ext uri="{FF2B5EF4-FFF2-40B4-BE49-F238E27FC236}">
                <a16:creationId xmlns:a16="http://schemas.microsoft.com/office/drawing/2014/main" id="{F0E2FCE9-B79B-4609-8789-6EE695DE7BEE}"/>
              </a:ext>
            </a:extLst>
          </p:cNvPr>
          <p:cNvCxnSpPr>
            <a:cxnSpLocks/>
          </p:cNvCxnSpPr>
          <p:nvPr/>
        </p:nvCxnSpPr>
        <p:spPr>
          <a:xfrm>
            <a:off x="9622542" y="2028825"/>
            <a:ext cx="0" cy="3514725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0444ACD-2332-47E8-B7FB-C9001320095C}"/>
              </a:ext>
            </a:extLst>
          </p:cNvPr>
          <p:cNvSpPr/>
          <p:nvPr/>
        </p:nvSpPr>
        <p:spPr>
          <a:xfrm>
            <a:off x="6991586" y="1115371"/>
            <a:ext cx="2553070" cy="1167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У 2020 році НАБУ застосовано заходи безпеки до 3 викривачів</a:t>
            </a:r>
          </a:p>
        </p:txBody>
      </p:sp>
    </p:spTree>
    <p:extLst>
      <p:ext uri="{BB962C8B-B14F-4D97-AF65-F5344CB8AC3E}">
        <p14:creationId xmlns:p14="http://schemas.microsoft.com/office/powerpoint/2010/main" val="3654124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76" y="71522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1130545" y="484527"/>
            <a:ext cx="840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Franklin Gothic Book" panose="020B0503020102020204" pitchFamily="34" charset="0"/>
              </a:rPr>
              <a:t>Механізми заохочення та формування культури повідомлення</a:t>
            </a:r>
            <a:endParaRPr lang="ru-RU" sz="2400" b="1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 сполучна лінія 12">
            <a:extLst>
              <a:ext uri="{FF2B5EF4-FFF2-40B4-BE49-F238E27FC236}">
                <a16:creationId xmlns:a16="http://schemas.microsoft.com/office/drawing/2014/main" id="{D8A89D8E-7BB4-46D7-AC59-6094D1A2EA5F}"/>
              </a:ext>
            </a:extLst>
          </p:cNvPr>
          <p:cNvCxnSpPr>
            <a:cxnSpLocks/>
          </p:cNvCxnSpPr>
          <p:nvPr/>
        </p:nvCxnSpPr>
        <p:spPr>
          <a:xfrm flipH="1">
            <a:off x="1130546" y="6037181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EE35DAEA-44C7-4F97-9D0C-E62B7C08C0D0}"/>
              </a:ext>
            </a:extLst>
          </p:cNvPr>
          <p:cNvSpPr/>
          <p:nvPr/>
        </p:nvSpPr>
        <p:spPr>
          <a:xfrm>
            <a:off x="-888590" y="265385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E7C8490-9728-43DE-89F3-3F0258EF80E5}"/>
              </a:ext>
            </a:extLst>
          </p:cNvPr>
          <p:cNvSpPr/>
          <p:nvPr/>
        </p:nvSpPr>
        <p:spPr>
          <a:xfrm>
            <a:off x="-618580" y="294385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FFFB664-7BE7-47CD-808C-C331F434C535}"/>
              </a:ext>
            </a:extLst>
          </p:cNvPr>
          <p:cNvSpPr/>
          <p:nvPr/>
        </p:nvSpPr>
        <p:spPr>
          <a:xfrm>
            <a:off x="-331573" y="322175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F6256E-5F56-4C9E-99F3-BB7BBBE73018}"/>
              </a:ext>
            </a:extLst>
          </p:cNvPr>
          <p:cNvSpPr/>
          <p:nvPr/>
        </p:nvSpPr>
        <p:spPr>
          <a:xfrm>
            <a:off x="1130545" y="946192"/>
            <a:ext cx="101946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dirty="0">
              <a:latin typeface="Franklin Gothic Medium" panose="020B0603020102020204" pitchFamily="34" charset="0"/>
            </a:endParaRPr>
          </a:p>
          <a:p>
            <a:pPr algn="just"/>
            <a:r>
              <a:rPr lang="uk-UA" b="1" dirty="0">
                <a:latin typeface="Franklin Gothic Medium" panose="020B0603020102020204" pitchFamily="34" charset="0"/>
              </a:rPr>
              <a:t>Механізми заохочення та формування культури повідомлення </a:t>
            </a:r>
            <a:r>
              <a:rPr lang="uk-UA" dirty="0">
                <a:latin typeface="Franklin Gothic Medium" panose="020B0603020102020204" pitchFamily="34" charset="0"/>
              </a:rPr>
              <a:t>– це сукупність закріплених у локальних нормативних актах засобів, за допомогою яких в установі формується уявлення про належне повідомлення про корупцію, повага до викривачів, а працівники заохочуються до повідомлення про корупцію</a:t>
            </a:r>
          </a:p>
          <a:p>
            <a:pPr algn="just"/>
            <a:endParaRPr lang="uk-UA" dirty="0">
              <a:latin typeface="Franklin Gothic Medium" panose="020B0603020102020204" pitchFamily="34" charset="0"/>
            </a:endParaRPr>
          </a:p>
          <a:p>
            <a:pPr algn="just">
              <a:buClr>
                <a:srgbClr val="FFBD21"/>
              </a:buClr>
            </a:pPr>
            <a:r>
              <a:rPr lang="ru-RU" b="1" dirty="0" err="1">
                <a:latin typeface="Franklin Gothic Medium" panose="020B0603020102020204" pitchFamily="34" charset="0"/>
                <a:cs typeface="Georgia Pro" panose="020F0502020204030204" pitchFamily="34" charset="0"/>
                <a:sym typeface="Arial"/>
              </a:rPr>
              <a:t>Механізми</a:t>
            </a:r>
            <a:r>
              <a:rPr lang="ru-RU" b="1" dirty="0">
                <a:latin typeface="Franklin Gothic Medium" panose="020B0603020102020204" pitchFamily="34" charset="0"/>
                <a:cs typeface="Georgia Pro" panose="020F0502020204030204" pitchFamily="34" charset="0"/>
                <a:sym typeface="Arial"/>
              </a:rPr>
              <a:t> </a:t>
            </a:r>
            <a:r>
              <a:rPr lang="ru-RU" b="1" dirty="0" err="1">
                <a:latin typeface="Franklin Gothic Medium" panose="020B0603020102020204" pitchFamily="34" charset="0"/>
                <a:cs typeface="Georgia Pro" panose="020F0502020204030204" pitchFamily="34" charset="0"/>
                <a:sym typeface="Arial"/>
              </a:rPr>
              <a:t>заохочення</a:t>
            </a:r>
            <a:r>
              <a:rPr lang="ru-RU" b="1" dirty="0">
                <a:latin typeface="Franklin Gothic Medium" panose="020B0603020102020204" pitchFamily="34" charset="0"/>
                <a:cs typeface="Georgia Pro" panose="020F0502020204030204" pitchFamily="34" charset="0"/>
                <a:sym typeface="Arial"/>
              </a:rPr>
              <a:t> </a:t>
            </a:r>
            <a:r>
              <a:rPr lang="ru-RU" b="1" dirty="0" err="1">
                <a:latin typeface="Franklin Gothic Medium" panose="020B0603020102020204" pitchFamily="34" charset="0"/>
                <a:cs typeface="Georgia Pro" panose="020F0502020204030204" pitchFamily="34" charset="0"/>
                <a:sym typeface="Arial"/>
              </a:rPr>
              <a:t>повідомлення</a:t>
            </a:r>
            <a:r>
              <a:rPr lang="ru-RU" b="1" dirty="0">
                <a:latin typeface="Franklin Gothic Medium" panose="020B0603020102020204" pitchFamily="34" charset="0"/>
                <a:cs typeface="Georgia Pro" panose="020F0502020204030204" pitchFamily="34" charset="0"/>
                <a:sym typeface="Arial"/>
              </a:rPr>
              <a:t> </a:t>
            </a:r>
            <a:r>
              <a:rPr lang="ru-RU" b="1" dirty="0" err="1">
                <a:latin typeface="Franklin Gothic Medium" panose="020B0603020102020204" pitchFamily="34" charset="0"/>
                <a:cs typeface="Georgia Pro" panose="020F0502020204030204" pitchFamily="34" charset="0"/>
                <a:sym typeface="Arial"/>
              </a:rPr>
              <a:t>реалізуються</a:t>
            </a:r>
            <a:r>
              <a:rPr lang="ru-RU" b="1" dirty="0">
                <a:latin typeface="Franklin Gothic Medium" panose="020B0603020102020204" pitchFamily="34" charset="0"/>
                <a:cs typeface="Georgia Pro" panose="020F0502020204030204" pitchFamily="34" charset="0"/>
                <a:sym typeface="Arial"/>
              </a:rPr>
              <a:t> у таких формах:</a:t>
            </a:r>
            <a:endParaRPr lang="uk-UA" b="1" dirty="0">
              <a:latin typeface="Franklin Gothic Medium" panose="020B0603020102020204" pitchFamily="34" charset="0"/>
              <a:cs typeface="Georgia Pro" panose="020F0502020204030204" pitchFamily="34" charset="0"/>
              <a:sym typeface="Arial"/>
            </a:endParaRPr>
          </a:p>
          <a:p>
            <a:pPr marL="285750" indent="-285750" algn="just">
              <a:buClr>
                <a:srgbClr val="FFBD21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</a:rPr>
              <a:t>затвердження локальних актів, які визначають форми заохочення, організаційні засади функціонування механізму заохочення</a:t>
            </a:r>
            <a:endParaRPr lang="uk-UA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</a:rPr>
              <a:t>надання методичної допомоги та консультацій щодо здійснення повідомлення</a:t>
            </a:r>
          </a:p>
          <a:p>
            <a:pPr marL="285750" indent="-285750" algn="just">
              <a:buClr>
                <a:srgbClr val="FFBD21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</a:rPr>
              <a:t>впровадження морального та матеріального заохочення викривачів</a:t>
            </a:r>
            <a:endParaRPr lang="uk-UA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uk-UA" dirty="0">
              <a:latin typeface="Franklin Gothic Medium" panose="020B0603020102020204" pitchFamily="34" charset="0"/>
            </a:endParaRPr>
          </a:p>
          <a:p>
            <a:pPr algn="just">
              <a:buClr>
                <a:srgbClr val="FFBD21"/>
              </a:buClr>
            </a:pPr>
            <a:r>
              <a:rPr lang="ru-RU" b="1" dirty="0" err="1">
                <a:latin typeface="Franklin Gothic Medium" panose="020B0603020102020204" pitchFamily="34" charset="0"/>
                <a:cs typeface="Georgia Pro" panose="020F0502020204030204" pitchFamily="34" charset="0"/>
                <a:sym typeface="Arial"/>
              </a:rPr>
              <a:t>Механізми</a:t>
            </a:r>
            <a:r>
              <a:rPr lang="ru-RU" b="1" dirty="0">
                <a:latin typeface="Franklin Gothic Medium" panose="020B0603020102020204" pitchFamily="34" charset="0"/>
                <a:cs typeface="Georgia Pro" panose="020F0502020204030204" pitchFamily="34" charset="0"/>
                <a:sym typeface="Arial"/>
              </a:rPr>
              <a:t> </a:t>
            </a:r>
            <a:r>
              <a:rPr lang="ru-RU" b="1" dirty="0" err="1">
                <a:latin typeface="Franklin Gothic Medium" panose="020B0603020102020204" pitchFamily="34" charset="0"/>
                <a:cs typeface="Georgia Pro" panose="020F0502020204030204" pitchFamily="34" charset="0"/>
                <a:sym typeface="Arial"/>
              </a:rPr>
              <a:t>формування</a:t>
            </a:r>
            <a:r>
              <a:rPr lang="ru-RU" b="1" dirty="0">
                <a:latin typeface="Franklin Gothic Medium" panose="020B0603020102020204" pitchFamily="34" charset="0"/>
                <a:cs typeface="Georgia Pro" panose="020F0502020204030204" pitchFamily="34" charset="0"/>
                <a:sym typeface="Arial"/>
              </a:rPr>
              <a:t> </a:t>
            </a:r>
            <a:r>
              <a:rPr lang="ru-RU" b="1" dirty="0" err="1">
                <a:latin typeface="Franklin Gothic Medium" panose="020B0603020102020204" pitchFamily="34" charset="0"/>
                <a:cs typeface="Georgia Pro" panose="020F0502020204030204" pitchFamily="34" charset="0"/>
                <a:sym typeface="Arial"/>
              </a:rPr>
              <a:t>культури</a:t>
            </a:r>
            <a:r>
              <a:rPr lang="ru-RU" b="1" dirty="0">
                <a:latin typeface="Franklin Gothic Medium" panose="020B0603020102020204" pitchFamily="34" charset="0"/>
                <a:cs typeface="Georgia Pro" panose="020F0502020204030204" pitchFamily="34" charset="0"/>
                <a:sym typeface="Arial"/>
              </a:rPr>
              <a:t> </a:t>
            </a:r>
            <a:r>
              <a:rPr lang="ru-RU" b="1" dirty="0" err="1">
                <a:latin typeface="Franklin Gothic Medium" panose="020B0603020102020204" pitchFamily="34" charset="0"/>
                <a:cs typeface="Georgia Pro" panose="020F0502020204030204" pitchFamily="34" charset="0"/>
                <a:sym typeface="Arial"/>
              </a:rPr>
              <a:t>реалізуються</a:t>
            </a:r>
            <a:r>
              <a:rPr lang="ru-RU" b="1" dirty="0">
                <a:latin typeface="Franklin Gothic Medium" panose="020B0603020102020204" pitchFamily="34" charset="0"/>
                <a:cs typeface="Georgia Pro" panose="020F0502020204030204" pitchFamily="34" charset="0"/>
                <a:sym typeface="Arial"/>
              </a:rPr>
              <a:t> у таких формах:</a:t>
            </a:r>
          </a:p>
          <a:p>
            <a:pPr marL="285750" indent="-285750" algn="just">
              <a:buClr>
                <a:srgbClr val="FFBD21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</a:rPr>
              <a:t>затвердження локальних актів щодо етичної поведінки в установі, формування поваги до викривачів як відповідальних громадян</a:t>
            </a:r>
          </a:p>
          <a:p>
            <a:pPr marL="285750" indent="-285750" algn="just">
              <a:buClr>
                <a:srgbClr val="FFBD21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</a:rPr>
              <a:t>проведення внутрішніх навчань з питань формування культури повідомлення</a:t>
            </a:r>
          </a:p>
          <a:p>
            <a:pPr marL="285750" indent="-285750" algn="just">
              <a:buClr>
                <a:srgbClr val="FFBD21"/>
              </a:buClr>
              <a:buFont typeface="Arial" panose="020B0604020202020204" pitchFamily="34" charset="0"/>
              <a:buChar char="•"/>
            </a:pPr>
            <a:r>
              <a:rPr lang="uk-UA" dirty="0">
                <a:latin typeface="Franklin Gothic Medium" panose="020B0603020102020204" pitchFamily="34" charset="0"/>
              </a:rPr>
              <a:t>проведення комунікаційної кампанії та систематичне здійснення просвітницьких заходів</a:t>
            </a:r>
          </a:p>
        </p:txBody>
      </p:sp>
    </p:spTree>
    <p:extLst>
      <p:ext uri="{BB962C8B-B14F-4D97-AF65-F5344CB8AC3E}">
        <p14:creationId xmlns:p14="http://schemas.microsoft.com/office/powerpoint/2010/main" val="666355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76" y="71522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0" y="589348"/>
            <a:ext cx="972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Канали для повідомлень</a:t>
            </a:r>
          </a:p>
        </p:txBody>
      </p:sp>
      <p:cxnSp>
        <p:nvCxnSpPr>
          <p:cNvPr id="8" name="Пряма сполучна лінія 12">
            <a:extLst>
              <a:ext uri="{FF2B5EF4-FFF2-40B4-BE49-F238E27FC236}">
                <a16:creationId xmlns:a16="http://schemas.microsoft.com/office/drawing/2014/main" id="{D8A89D8E-7BB4-46D7-AC59-6094D1A2EA5F}"/>
              </a:ext>
            </a:extLst>
          </p:cNvPr>
          <p:cNvCxnSpPr>
            <a:cxnSpLocks/>
          </p:cNvCxnSpPr>
          <p:nvPr/>
        </p:nvCxnSpPr>
        <p:spPr>
          <a:xfrm flipH="1">
            <a:off x="1130546" y="5494256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EE35DAEA-44C7-4F97-9D0C-E62B7C08C0D0}"/>
              </a:ext>
            </a:extLst>
          </p:cNvPr>
          <p:cNvSpPr/>
          <p:nvPr/>
        </p:nvSpPr>
        <p:spPr>
          <a:xfrm>
            <a:off x="-888590" y="265385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E7C8490-9728-43DE-89F3-3F0258EF80E5}"/>
              </a:ext>
            </a:extLst>
          </p:cNvPr>
          <p:cNvSpPr/>
          <p:nvPr/>
        </p:nvSpPr>
        <p:spPr>
          <a:xfrm>
            <a:off x="-618580" y="294385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FFFB664-7BE7-47CD-808C-C331F434C535}"/>
              </a:ext>
            </a:extLst>
          </p:cNvPr>
          <p:cNvSpPr/>
          <p:nvPr/>
        </p:nvSpPr>
        <p:spPr>
          <a:xfrm>
            <a:off x="-331573" y="322175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F6256E-5F56-4C9E-99F3-BB7BBBE73018}"/>
              </a:ext>
            </a:extLst>
          </p:cNvPr>
          <p:cNvSpPr/>
          <p:nvPr/>
        </p:nvSpPr>
        <p:spPr>
          <a:xfrm>
            <a:off x="1055695" y="934985"/>
            <a:ext cx="102981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BD21"/>
              </a:buClr>
            </a:pPr>
            <a:endParaRPr lang="uk-U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Clr>
                <a:srgbClr val="FFBD21"/>
              </a:buClr>
            </a:pPr>
            <a:endParaRPr lang="uk-U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Arial" panose="020B0604020202020204" pitchFamily="34" charset="0"/>
              <a:buChar char="•"/>
            </a:pP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внутрішні канали повідомлення 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способи захищеного та анонімного повідомлення інформації, яка повідомляється викривачем керівнику або уповноваженому підрозділу (особі) органу або юридичної особи, у яких викривач працює, проходить службу чи навчання або на замовлення яких виконує роботу</a:t>
            </a:r>
          </a:p>
          <a:p>
            <a:pPr marL="285750" indent="-285750" algn="just">
              <a:buClr>
                <a:srgbClr val="FFBD21"/>
              </a:buClr>
              <a:buFont typeface="Arial" panose="020B0604020202020204" pitchFamily="34" charset="0"/>
              <a:buChar char="•"/>
            </a:pPr>
            <a:endParaRPr lang="uk-UA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Arial" panose="020B0604020202020204" pitchFamily="34" charset="0"/>
              <a:buChar char="•"/>
            </a:pP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регулярні канали повідомлення 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шляхи захищеного та анонімного повідомлення інформації викривачем спеціально уповноваженому </a:t>
            </a:r>
            <a:r>
              <a:rPr lang="uk-UA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суб</a:t>
            </a:r>
            <a:r>
              <a:rPr lang="en-US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lang="uk-UA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єкту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 сфері протидії корупції, іншому </a:t>
            </a:r>
            <a:r>
              <a:rPr lang="uk-UA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суб</a:t>
            </a:r>
            <a:r>
              <a:rPr lang="en-US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lang="uk-UA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єкту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владних повноважень, до компетенції якого належить розгляд та прийняття рішень з питань, щодо яких розкривається відповідна інформація</a:t>
            </a:r>
          </a:p>
          <a:p>
            <a:pPr marL="285750" indent="-285750" algn="just">
              <a:buClr>
                <a:srgbClr val="FFBD21"/>
              </a:buClr>
              <a:buFont typeface="Arial" panose="020B0604020202020204" pitchFamily="34" charset="0"/>
              <a:buChar char="•"/>
            </a:pPr>
            <a:endParaRPr lang="uk-UA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Arial" panose="020B0604020202020204" pitchFamily="34" charset="0"/>
              <a:buChar char="•"/>
            </a:pPr>
            <a:r>
              <a:rPr lang="uk-UA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зовнішні канали повідомлення 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шляхи повідомлення інформації викривачем через фізичних чи юридичних осіб, у тому числі через засоби масової інформації, журналістів, громадські об</a:t>
            </a:r>
            <a:r>
              <a:rPr lang="en-US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lang="uk-UA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єднання, професійні спілки</a:t>
            </a:r>
          </a:p>
          <a:p>
            <a:pPr>
              <a:buClr>
                <a:srgbClr val="FFBD21"/>
              </a:buClr>
            </a:pPr>
            <a:endParaRPr lang="uk-U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58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76" y="71522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0" y="589348"/>
            <a:ext cx="972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Про </a:t>
            </a:r>
            <a:r>
              <a:rPr lang="ru-RU" sz="2400" b="1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що</a:t>
            </a:r>
            <a:r>
              <a:rPr lang="ru-RU" sz="24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має</a:t>
            </a:r>
            <a:r>
              <a:rPr lang="ru-RU" sz="24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повідомити</a:t>
            </a:r>
            <a:r>
              <a:rPr lang="ru-RU" sz="24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викривач</a:t>
            </a:r>
            <a:endParaRPr lang="ru-RU" sz="2400" b="1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 сполучна лінія 12">
            <a:extLst>
              <a:ext uri="{FF2B5EF4-FFF2-40B4-BE49-F238E27FC236}">
                <a16:creationId xmlns:a16="http://schemas.microsoft.com/office/drawing/2014/main" id="{D8A89D8E-7BB4-46D7-AC59-6094D1A2EA5F}"/>
              </a:ext>
            </a:extLst>
          </p:cNvPr>
          <p:cNvCxnSpPr>
            <a:cxnSpLocks/>
          </p:cNvCxnSpPr>
          <p:nvPr/>
        </p:nvCxnSpPr>
        <p:spPr>
          <a:xfrm flipH="1">
            <a:off x="1234916" y="5595768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EE35DAEA-44C7-4F97-9D0C-E62B7C08C0D0}"/>
              </a:ext>
            </a:extLst>
          </p:cNvPr>
          <p:cNvSpPr/>
          <p:nvPr/>
        </p:nvSpPr>
        <p:spPr>
          <a:xfrm>
            <a:off x="-888590" y="265385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E7C8490-9728-43DE-89F3-3F0258EF80E5}"/>
              </a:ext>
            </a:extLst>
          </p:cNvPr>
          <p:cNvSpPr/>
          <p:nvPr/>
        </p:nvSpPr>
        <p:spPr>
          <a:xfrm>
            <a:off x="-618580" y="294385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FFFB664-7BE7-47CD-808C-C331F434C535}"/>
              </a:ext>
            </a:extLst>
          </p:cNvPr>
          <p:cNvSpPr/>
          <p:nvPr/>
        </p:nvSpPr>
        <p:spPr>
          <a:xfrm>
            <a:off x="-331573" y="322175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F6256E-5F56-4C9E-99F3-BB7BBBE73018}"/>
              </a:ext>
            </a:extLst>
          </p:cNvPr>
          <p:cNvSpPr/>
          <p:nvPr/>
        </p:nvSpPr>
        <p:spPr>
          <a:xfrm>
            <a:off x="1234916" y="1324468"/>
            <a:ext cx="102981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BD21"/>
              </a:buClr>
              <a:buFont typeface="Arial" panose="020B0604020202020204" pitchFamily="34" charset="0"/>
              <a:buChar char="•"/>
            </a:pPr>
            <a:endParaRPr lang="uk-UA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Arial" panose="020B0604020202020204" pitchFamily="34" charset="0"/>
              <a:buChar char="•"/>
            </a:pPr>
            <a:r>
              <a:rPr lang="uk-UA" b="1" dirty="0">
                <a:latin typeface="Franklin Gothic Medium" panose="020B0603020102020204" pitchFamily="34" charset="0"/>
                <a:cs typeface="Georgia Pro" panose="020F0502020204030204" pitchFamily="34" charset="0"/>
                <a:sym typeface="Arial"/>
              </a:rPr>
              <a:t>к</a:t>
            </a:r>
            <a:r>
              <a:rPr lang="uk-UA" b="1" kern="0" dirty="0">
                <a:solidFill>
                  <a:srgbClr val="000000"/>
                </a:solidFill>
                <a:latin typeface="Franklin Gothic Medium" panose="020B0603020102020204" pitchFamily="34" charset="0"/>
                <a:cs typeface="Georgia Pro" panose="020F0502020204030204" pitchFamily="34" charset="0"/>
                <a:sym typeface="Arial"/>
              </a:rPr>
              <a:t>орупційне правопорушення </a:t>
            </a:r>
            <a:r>
              <a:rPr lang="uk-UA" kern="0" dirty="0">
                <a:solidFill>
                  <a:srgbClr val="000000"/>
                </a:solidFill>
                <a:latin typeface="Franklin Gothic Medium" panose="020B0603020102020204" pitchFamily="34" charset="0"/>
                <a:cs typeface="Georgia Pro" panose="020F0502020204030204" pitchFamily="34" charset="0"/>
                <a:sym typeface="Arial"/>
              </a:rPr>
              <a:t>– діяння, що містить ознаки корупції, вчинене особою, зазначеною у ч. 1 ст. 3 Закону України «Про запобігання корупції», за яке законом встановлено кримінальну, дисциплінарну та/або цивільно-правову відповідальність </a:t>
            </a:r>
          </a:p>
          <a:p>
            <a:pPr algn="just">
              <a:buClr>
                <a:srgbClr val="FFBD21"/>
              </a:buClr>
            </a:pPr>
            <a:endParaRPr lang="uk-UA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000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правопорушення, пов’язане з корупцією </a:t>
            </a:r>
            <a:r>
              <a:rPr lang="uk-UA" dirty="0">
                <a:solidFill>
                  <a:srgbClr val="00000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– діяння, що не містить ознак корупції, але порушує встановлені цим Законом вимоги, заборони та обмеження, вчинене особою, зазначеною у ч. 1 ст. 3 Закону України «Про запобігання корупції», за яке законом встановлено кримінальну, адміністративну, дисциплінарну та/або цивільно-правову відповідальність</a:t>
            </a:r>
          </a:p>
          <a:p>
            <a:pPr marL="285750" indent="-285750" algn="just">
              <a:buClr>
                <a:srgbClr val="FFBD21"/>
              </a:buClr>
              <a:buFont typeface="Arial" panose="020B0604020202020204" pitchFamily="34" charset="0"/>
              <a:buChar char="•"/>
            </a:pPr>
            <a:endParaRPr lang="uk-UA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Arial" panose="020B0604020202020204" pitchFamily="34" charset="0"/>
              <a:buChar char="•"/>
            </a:pPr>
            <a:r>
              <a:rPr lang="uk-UA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і</a:t>
            </a:r>
            <a:r>
              <a:rPr lang="uk-UA" b="1" dirty="0">
                <a:solidFill>
                  <a:prstClr val="black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нші порушення Закону України «Про запобігання корупції» </a:t>
            </a:r>
            <a:r>
              <a:rPr lang="uk-UA" dirty="0">
                <a:solidFill>
                  <a:prstClr val="black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(недотримання вимог щодо прийняття антикорупційної програми, </a:t>
            </a:r>
            <a:r>
              <a:rPr lang="uk-UA" dirty="0" err="1">
                <a:solidFill>
                  <a:prstClr val="black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непроведення</a:t>
            </a:r>
            <a:r>
              <a:rPr lang="uk-UA" dirty="0">
                <a:solidFill>
                  <a:prstClr val="black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спеціальної перевірки, </a:t>
            </a:r>
            <a:r>
              <a:rPr lang="uk-UA" dirty="0" err="1">
                <a:solidFill>
                  <a:prstClr val="black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непроведення</a:t>
            </a:r>
            <a:r>
              <a:rPr lang="uk-UA" dirty="0">
                <a:solidFill>
                  <a:prstClr val="black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службового розслідування, незабезпечення каналів для повідомлень, </a:t>
            </a:r>
            <a:r>
              <a:rPr lang="uk-UA" dirty="0" err="1">
                <a:solidFill>
                  <a:prstClr val="black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непритягнення</a:t>
            </a:r>
            <a:r>
              <a:rPr lang="uk-UA" dirty="0">
                <a:solidFill>
                  <a:prstClr val="black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до дисциплінарної відповідальності за вчинення корупційного або пов’язаного з корупцією правопорушення тощо)</a:t>
            </a:r>
            <a:endParaRPr lang="uk-UA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FFBD21"/>
              </a:buClr>
            </a:pPr>
            <a:endParaRPr lang="uk-UA" dirty="0"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42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951156-3C24-42CB-A9C0-82D09CB6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233"/>
            <a:ext cx="8201025" cy="4613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96355C-31D0-4CFE-9C5B-1BDC7CE11557}"/>
              </a:ext>
            </a:extLst>
          </p:cNvPr>
          <p:cNvSpPr txBox="1"/>
          <p:nvPr/>
        </p:nvSpPr>
        <p:spPr>
          <a:xfrm>
            <a:off x="2444128" y="1521826"/>
            <a:ext cx="89620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Franklin Gothic Medium Cond" panose="020B0606030402020204" pitchFamily="34" charset="0"/>
              </a:rPr>
              <a:t>розгляд повідомлення не належить до компетенції установи – інформуємо викривача </a:t>
            </a:r>
            <a:br>
              <a:rPr lang="uk-UA" dirty="0">
                <a:latin typeface="Franklin Gothic Medium Cond" panose="020B0606030402020204" pitchFamily="34" charset="0"/>
              </a:rPr>
            </a:br>
            <a:r>
              <a:rPr lang="uk-UA" b="1" dirty="0">
                <a:latin typeface="Franklin Gothic Medium Cond" panose="020B0606030402020204" pitchFamily="34" charset="0"/>
              </a:rPr>
              <a:t>у 3-денний строк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Franklin Gothic Medium Cond" panose="020B0606030402020204" pitchFamily="34" charset="0"/>
              </a:rPr>
              <a:t>повідомлення містить факти корупційних або пов’язаних з корупцією правопорушень –  </a:t>
            </a:r>
            <a:r>
              <a:rPr lang="uk-UA" b="1" dirty="0">
                <a:latin typeface="Franklin Gothic Medium Cond" panose="020B0606030402020204" pitchFamily="34" charset="0"/>
              </a:rPr>
              <a:t>упродовж 24 год</a:t>
            </a:r>
            <a:r>
              <a:rPr lang="uk-UA" dirty="0">
                <a:latin typeface="Franklin Gothic Medium Cond" panose="020B0606030402020204" pitchFamily="34" charset="0"/>
              </a:rPr>
              <a:t> письмово повідомляємо </a:t>
            </a:r>
            <a:r>
              <a:rPr lang="uk-UA" dirty="0" err="1">
                <a:latin typeface="Franklin Gothic Medium Cond" panose="020B0606030402020204" pitchFamily="34" charset="0"/>
              </a:rPr>
              <a:t>спецсуб’єкту</a:t>
            </a:r>
            <a:r>
              <a:rPr lang="uk-UA" dirty="0">
                <a:latin typeface="Franklin Gothic Medium Cond" panose="020B0606030402020204" pitchFamily="34" charset="0"/>
              </a:rPr>
              <a:t> (прокуратуру, НПУ, НАЗК, НАБУ)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Franklin Gothic Medium Cond" panose="020B0606030402020204" pitchFamily="34" charset="0"/>
              </a:rPr>
              <a:t>повідомлення щодо керівника установи – </a:t>
            </a:r>
            <a:r>
              <a:rPr lang="uk-UA" b="1" dirty="0">
                <a:latin typeface="Franklin Gothic Medium Cond" panose="020B0606030402020204" pitchFamily="34" charset="0"/>
              </a:rPr>
              <a:t>у 3-денний строк</a:t>
            </a:r>
            <a:r>
              <a:rPr lang="uk-UA" dirty="0">
                <a:latin typeface="Franklin Gothic Medium Cond" panose="020B0606030402020204" pitchFamily="34" charset="0"/>
              </a:rPr>
              <a:t> без перевірки надсилаємо до НАЗК</a:t>
            </a:r>
          </a:p>
          <a:p>
            <a:pPr lvl="0" algn="just"/>
            <a:endParaRPr lang="ru-RU" dirty="0">
              <a:latin typeface="Franklin Gothic Medium Cond" panose="020B0606030402020204" pitchFamily="34" charset="0"/>
            </a:endParaRPr>
          </a:p>
          <a:p>
            <a:pPr lvl="0" algn="just"/>
            <a:r>
              <a:rPr lang="uk-UA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Перевірка інформації проводиться </a:t>
            </a:r>
            <a:r>
              <a:rPr lang="uk-UA" b="1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(30) днів</a:t>
            </a:r>
          </a:p>
          <a:p>
            <a:pPr lvl="0" algn="just"/>
            <a:r>
              <a:rPr lang="uk-UA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У разі підтвердження інформації керівник установи вживає заходів щодо: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припинення порушення;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усунення наслідків;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притягнення винних осіб до дисциплінарної відповідальності;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письмове повідомлення упродовж 24 год </a:t>
            </a:r>
            <a:r>
              <a:rPr lang="uk-UA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спецсуб’єкта</a:t>
            </a:r>
            <a:r>
              <a:rPr lang="uk-UA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(прокуратуру, НПУ, НАЗК, НАБУ);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разі </a:t>
            </a:r>
            <a:r>
              <a:rPr lang="uk-UA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непідтвердження</a:t>
            </a:r>
            <a:r>
              <a:rPr lang="uk-UA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викладеної у повідомленні інформації – розгляд припиняємо.</a:t>
            </a:r>
          </a:p>
          <a:p>
            <a:pPr lvl="0" algn="just"/>
            <a:endParaRPr lang="ru-RU" dirty="0">
              <a:solidFill>
                <a:prstClr val="black"/>
              </a:solidFill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/>
            <a:r>
              <a:rPr lang="ru-RU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Інформування</a:t>
            </a:r>
            <a:r>
              <a:rPr lang="ru-RU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викривача</a:t>
            </a:r>
            <a:r>
              <a:rPr lang="ru-RU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про </a:t>
            </a:r>
            <a:r>
              <a:rPr lang="ru-RU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кінцеві</a:t>
            </a:r>
            <a:r>
              <a:rPr lang="ru-RU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результати</a:t>
            </a:r>
            <a:r>
              <a:rPr lang="ru-RU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розгляду </a:t>
            </a:r>
            <a:r>
              <a:rPr lang="ru-RU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повідомлення</a:t>
            </a:r>
            <a:r>
              <a:rPr lang="ru-RU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(при </a:t>
            </a:r>
            <a:r>
              <a:rPr lang="ru-RU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наявності</a:t>
            </a:r>
            <a:r>
              <a:rPr lang="ru-RU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адреси</a:t>
            </a:r>
            <a:r>
              <a:rPr lang="ru-RU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uk-UA" dirty="0">
              <a:solidFill>
                <a:prstClr val="black"/>
              </a:solidFill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A58F97-AE52-4B18-9A47-52B6A7B5912A}"/>
              </a:ext>
            </a:extLst>
          </p:cNvPr>
          <p:cNvSpPr txBox="1"/>
          <p:nvPr/>
        </p:nvSpPr>
        <p:spPr>
          <a:xfrm>
            <a:off x="0" y="556319"/>
            <a:ext cx="972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Розгляд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анонімних повідомлень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cxnSp>
        <p:nvCxnSpPr>
          <p:cNvPr id="7" name="Пряма сполучна лінія 12">
            <a:extLst>
              <a:ext uri="{FF2B5EF4-FFF2-40B4-BE49-F238E27FC236}">
                <a16:creationId xmlns:a16="http://schemas.microsoft.com/office/drawing/2014/main" id="{EDE3EE07-924E-4614-B868-343C105E65C1}"/>
              </a:ext>
            </a:extLst>
          </p:cNvPr>
          <p:cNvCxnSpPr>
            <a:cxnSpLocks/>
          </p:cNvCxnSpPr>
          <p:nvPr/>
        </p:nvCxnSpPr>
        <p:spPr>
          <a:xfrm flipH="1">
            <a:off x="2628169" y="5866122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76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951156-3C24-42CB-A9C0-82D09CB6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233"/>
            <a:ext cx="8201025" cy="4613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96355C-31D0-4CFE-9C5B-1BDC7CE11557}"/>
              </a:ext>
            </a:extLst>
          </p:cNvPr>
          <p:cNvSpPr txBox="1"/>
          <p:nvPr/>
        </p:nvSpPr>
        <p:spPr>
          <a:xfrm>
            <a:off x="2428363" y="1259908"/>
            <a:ext cx="896202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Franklin Gothic Medium Cond" panose="020B0606030402020204" pitchFamily="34" charset="0"/>
              </a:rPr>
              <a:t>розгляд</a:t>
            </a:r>
            <a:r>
              <a:rPr lang="ru-RU" sz="1600" dirty="0">
                <a:latin typeface="Franklin Gothic Medium Cond" panose="020B0606030402020204" pitchFamily="34" charset="0"/>
              </a:rPr>
              <a:t> повідомлення не </a:t>
            </a:r>
            <a:r>
              <a:rPr lang="ru-RU" sz="1600" dirty="0" err="1">
                <a:latin typeface="Franklin Gothic Medium Cond" panose="020B0606030402020204" pitchFamily="34" charset="0"/>
              </a:rPr>
              <a:t>належить</a:t>
            </a:r>
            <a:r>
              <a:rPr lang="ru-RU" sz="1600" dirty="0">
                <a:latin typeface="Franklin Gothic Medium Cond" panose="020B0606030402020204" pitchFamily="34" charset="0"/>
              </a:rPr>
              <a:t> до </a:t>
            </a:r>
            <a:r>
              <a:rPr lang="ru-RU" sz="1600" dirty="0" err="1">
                <a:latin typeface="Franklin Gothic Medium Cond" panose="020B0606030402020204" pitchFamily="34" charset="0"/>
              </a:rPr>
              <a:t>компетенції</a:t>
            </a:r>
            <a:r>
              <a:rPr lang="ru-RU" sz="1600" dirty="0">
                <a:latin typeface="Franklin Gothic Medium Cond" panose="020B0606030402020204" pitchFamily="34" charset="0"/>
              </a:rPr>
              <a:t> установи – </a:t>
            </a:r>
            <a:r>
              <a:rPr lang="ru-RU" sz="1600" dirty="0" err="1">
                <a:latin typeface="Franklin Gothic Medium Cond" panose="020B0606030402020204" pitchFamily="34" charset="0"/>
              </a:rPr>
              <a:t>інформуємо</a:t>
            </a:r>
            <a:r>
              <a:rPr lang="ru-RU" sz="1600" dirty="0">
                <a:latin typeface="Franklin Gothic Medium Cond" panose="020B0606030402020204" pitchFamily="34" charset="0"/>
              </a:rPr>
              <a:t> </a:t>
            </a:r>
            <a:r>
              <a:rPr lang="ru-RU" sz="1600" dirty="0" err="1">
                <a:latin typeface="Franklin Gothic Medium Cond" panose="020B0606030402020204" pitchFamily="34" charset="0"/>
              </a:rPr>
              <a:t>викривача</a:t>
            </a:r>
            <a:r>
              <a:rPr lang="ru-RU" sz="1600" dirty="0">
                <a:latin typeface="Franklin Gothic Medium Cond" panose="020B0606030402020204" pitchFamily="34" charset="0"/>
              </a:rPr>
              <a:t> </a:t>
            </a:r>
            <a:br>
              <a:rPr lang="ru-RU" sz="1600" dirty="0">
                <a:latin typeface="Franklin Gothic Medium Cond" panose="020B0606030402020204" pitchFamily="34" charset="0"/>
              </a:rPr>
            </a:br>
            <a:r>
              <a:rPr lang="ru-RU" sz="1600" b="1" dirty="0">
                <a:latin typeface="Franklin Gothic Medium Cond" panose="020B0606030402020204" pitchFamily="34" charset="0"/>
              </a:rPr>
              <a:t>у 3-денний строк</a:t>
            </a:r>
            <a:endParaRPr lang="ru-RU" sz="1600" dirty="0">
              <a:latin typeface="Franklin Gothic Medium Cond" panose="020B06060304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Franklin Gothic Medium Cond" panose="020B0606030402020204" pitchFamily="34" charset="0"/>
              </a:rPr>
              <a:t>повідомлення </a:t>
            </a:r>
            <a:r>
              <a:rPr lang="ru-RU" sz="1600" dirty="0" err="1">
                <a:latin typeface="Franklin Gothic Medium Cond" panose="020B0606030402020204" pitchFamily="34" charset="0"/>
              </a:rPr>
              <a:t>містить</a:t>
            </a:r>
            <a:r>
              <a:rPr lang="ru-RU" sz="1600" dirty="0">
                <a:latin typeface="Franklin Gothic Medium Cond" panose="020B0606030402020204" pitchFamily="34" charset="0"/>
              </a:rPr>
              <a:t> </a:t>
            </a:r>
            <a:r>
              <a:rPr lang="ru-RU" sz="1600" dirty="0" err="1">
                <a:latin typeface="Franklin Gothic Medium Cond" panose="020B0606030402020204" pitchFamily="34" charset="0"/>
              </a:rPr>
              <a:t>факти</a:t>
            </a:r>
            <a:r>
              <a:rPr lang="ru-RU" sz="1600" dirty="0">
                <a:latin typeface="Franklin Gothic Medium Cond" panose="020B0606030402020204" pitchFamily="34" charset="0"/>
              </a:rPr>
              <a:t> </a:t>
            </a:r>
            <a:r>
              <a:rPr lang="ru-RU" sz="1600" dirty="0" err="1">
                <a:latin typeface="Franklin Gothic Medium Cond" panose="020B0606030402020204" pitchFamily="34" charset="0"/>
              </a:rPr>
              <a:t>корупційних</a:t>
            </a:r>
            <a:r>
              <a:rPr lang="ru-RU" sz="1600" dirty="0">
                <a:latin typeface="Franklin Gothic Medium Cond" panose="020B0606030402020204" pitchFamily="34" charset="0"/>
              </a:rPr>
              <a:t> </a:t>
            </a:r>
            <a:r>
              <a:rPr lang="ru-RU" sz="1600" dirty="0" err="1">
                <a:latin typeface="Franklin Gothic Medium Cond" panose="020B0606030402020204" pitchFamily="34" charset="0"/>
              </a:rPr>
              <a:t>або</a:t>
            </a:r>
            <a:r>
              <a:rPr lang="ru-RU" sz="1600" dirty="0">
                <a:latin typeface="Franklin Gothic Medium Cond" panose="020B0606030402020204" pitchFamily="34" charset="0"/>
              </a:rPr>
              <a:t> </a:t>
            </a:r>
            <a:r>
              <a:rPr lang="ru-RU" sz="1600" dirty="0" err="1">
                <a:latin typeface="Franklin Gothic Medium Cond" panose="020B0606030402020204" pitchFamily="34" charset="0"/>
              </a:rPr>
              <a:t>пов’язаних</a:t>
            </a:r>
            <a:r>
              <a:rPr lang="ru-RU" sz="1600" dirty="0">
                <a:latin typeface="Franklin Gothic Medium Cond" panose="020B0606030402020204" pitchFamily="34" charset="0"/>
              </a:rPr>
              <a:t> з </a:t>
            </a:r>
            <a:r>
              <a:rPr lang="ru-RU" sz="1600" dirty="0" err="1">
                <a:latin typeface="Franklin Gothic Medium Cond" panose="020B0606030402020204" pitchFamily="34" charset="0"/>
              </a:rPr>
              <a:t>корупцією</a:t>
            </a:r>
            <a:r>
              <a:rPr lang="ru-RU" sz="1600" dirty="0">
                <a:latin typeface="Franklin Gothic Medium Cond" panose="020B0606030402020204" pitchFamily="34" charset="0"/>
              </a:rPr>
              <a:t> </a:t>
            </a:r>
            <a:r>
              <a:rPr lang="ru-RU" sz="1600" dirty="0" err="1">
                <a:latin typeface="Franklin Gothic Medium Cond" panose="020B0606030402020204" pitchFamily="34" charset="0"/>
              </a:rPr>
              <a:t>правопорушень</a:t>
            </a:r>
            <a:r>
              <a:rPr lang="ru-RU" sz="1600" dirty="0">
                <a:latin typeface="Franklin Gothic Medium Cond" panose="020B0606030402020204" pitchFamily="34" charset="0"/>
              </a:rPr>
              <a:t> –  </a:t>
            </a:r>
            <a:r>
              <a:rPr lang="ru-RU" sz="1600" dirty="0" err="1">
                <a:latin typeface="Franklin Gothic Medium Cond" panose="020B0606030402020204" pitchFamily="34" charset="0"/>
              </a:rPr>
              <a:t>упродовж</a:t>
            </a:r>
            <a:r>
              <a:rPr lang="ru-RU" sz="1600" dirty="0">
                <a:latin typeface="Franklin Gothic Medium Cond" panose="020B0606030402020204" pitchFamily="34" charset="0"/>
              </a:rPr>
              <a:t> </a:t>
            </a:r>
            <a:r>
              <a:rPr lang="ru-RU" sz="1600" b="1" dirty="0">
                <a:latin typeface="Franklin Gothic Medium Cond" panose="020B0606030402020204" pitchFamily="34" charset="0"/>
              </a:rPr>
              <a:t>24 год </a:t>
            </a:r>
            <a:r>
              <a:rPr lang="ru-RU" sz="1600" dirty="0" err="1">
                <a:latin typeface="Franklin Gothic Medium Cond" panose="020B0606030402020204" pitchFamily="34" charset="0"/>
              </a:rPr>
              <a:t>письмово</a:t>
            </a:r>
            <a:r>
              <a:rPr lang="ru-RU" sz="1600" dirty="0">
                <a:latin typeface="Franklin Gothic Medium Cond" panose="020B0606030402020204" pitchFamily="34" charset="0"/>
              </a:rPr>
              <a:t> </a:t>
            </a:r>
            <a:r>
              <a:rPr lang="ru-RU" sz="1600" dirty="0" err="1">
                <a:latin typeface="Franklin Gothic Medium Cond" panose="020B0606030402020204" pitchFamily="34" charset="0"/>
              </a:rPr>
              <a:t>повідомляємо</a:t>
            </a:r>
            <a:r>
              <a:rPr lang="ru-RU" sz="1600" dirty="0">
                <a:latin typeface="Franklin Gothic Medium Cond" panose="020B0606030402020204" pitchFamily="34" charset="0"/>
              </a:rPr>
              <a:t> </a:t>
            </a:r>
            <a:r>
              <a:rPr lang="ru-RU" sz="1600" dirty="0" err="1">
                <a:latin typeface="Franklin Gothic Medium Cond" panose="020B0606030402020204" pitchFamily="34" charset="0"/>
              </a:rPr>
              <a:t>спецсуб’єкту</a:t>
            </a:r>
            <a:r>
              <a:rPr lang="ru-RU" sz="1600" dirty="0">
                <a:latin typeface="Franklin Gothic Medium Cond" panose="020B0606030402020204" pitchFamily="34" charset="0"/>
              </a:rPr>
              <a:t> (прокуратуру, НПУ, НАЗК, НАБУ)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Franklin Gothic Medium Cond" panose="020B0606030402020204" pitchFamily="34" charset="0"/>
              </a:rPr>
              <a:t>повідомлення</a:t>
            </a:r>
            <a:r>
              <a:rPr lang="ru-RU" sz="1600" dirty="0">
                <a:latin typeface="Franklin Gothic Medium Cond" panose="020B0606030402020204" pitchFamily="34" charset="0"/>
              </a:rPr>
              <a:t> </a:t>
            </a:r>
            <a:r>
              <a:rPr lang="ru-RU" sz="1600" dirty="0" err="1">
                <a:latin typeface="Franklin Gothic Medium Cond" panose="020B0606030402020204" pitchFamily="34" charset="0"/>
              </a:rPr>
              <a:t>щодо</a:t>
            </a:r>
            <a:r>
              <a:rPr lang="ru-RU" sz="1600" dirty="0">
                <a:latin typeface="Franklin Gothic Medium Cond" panose="020B0606030402020204" pitchFamily="34" charset="0"/>
              </a:rPr>
              <a:t> </a:t>
            </a:r>
            <a:r>
              <a:rPr lang="ru-RU" sz="1600" dirty="0" err="1">
                <a:latin typeface="Franklin Gothic Medium Cond" panose="020B0606030402020204" pitchFamily="34" charset="0"/>
              </a:rPr>
              <a:t>керівника</a:t>
            </a:r>
            <a:r>
              <a:rPr lang="ru-RU" sz="1600" dirty="0">
                <a:latin typeface="Franklin Gothic Medium Cond" panose="020B0606030402020204" pitchFamily="34" charset="0"/>
              </a:rPr>
              <a:t> установи – </a:t>
            </a:r>
            <a:r>
              <a:rPr lang="ru-RU" sz="1600" b="1" dirty="0">
                <a:latin typeface="Franklin Gothic Medium Cond" panose="020B0606030402020204" pitchFamily="34" charset="0"/>
              </a:rPr>
              <a:t>у 3-денний строк </a:t>
            </a:r>
            <a:r>
              <a:rPr lang="ru-RU" sz="1600" dirty="0">
                <a:latin typeface="Franklin Gothic Medium Cond" panose="020B0606030402020204" pitchFamily="34" charset="0"/>
              </a:rPr>
              <a:t>без </a:t>
            </a:r>
            <a:r>
              <a:rPr lang="ru-RU" sz="1600" dirty="0" err="1">
                <a:latin typeface="Franklin Gothic Medium Cond" panose="020B0606030402020204" pitchFamily="34" charset="0"/>
              </a:rPr>
              <a:t>перевірки</a:t>
            </a:r>
            <a:r>
              <a:rPr lang="ru-RU" sz="1600" dirty="0">
                <a:latin typeface="Franklin Gothic Medium Cond" panose="020B0606030402020204" pitchFamily="34" charset="0"/>
              </a:rPr>
              <a:t> </a:t>
            </a:r>
            <a:r>
              <a:rPr lang="ru-RU" sz="1600" dirty="0" err="1">
                <a:latin typeface="Franklin Gothic Medium Cond" panose="020B0606030402020204" pitchFamily="34" charset="0"/>
              </a:rPr>
              <a:t>надсилаємо</a:t>
            </a:r>
            <a:r>
              <a:rPr lang="ru-RU" sz="1600" dirty="0">
                <a:latin typeface="Franklin Gothic Medium Cond" panose="020B0606030402020204" pitchFamily="34" charset="0"/>
              </a:rPr>
              <a:t> до НАЗК</a:t>
            </a:r>
          </a:p>
          <a:p>
            <a:pPr lvl="0" algn="just"/>
            <a:r>
              <a:rPr lang="uk-UA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</a:p>
          <a:p>
            <a:pPr lvl="0" algn="just"/>
            <a:r>
              <a:rPr lang="uk-UA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П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опередня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перевірка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викладеної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зверненні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інформації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ru-RU" sz="1600" b="1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10 </a:t>
            </a:r>
            <a:r>
              <a:rPr lang="ru-RU" sz="1600" b="1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робочих</a:t>
            </a:r>
            <a:r>
              <a:rPr lang="ru-RU" sz="1600" b="1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днів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про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її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результати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викривача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інформуємо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3-денний строк</a:t>
            </a:r>
          </a:p>
          <a:p>
            <a:pPr lvl="0" algn="just"/>
            <a:r>
              <a:rPr lang="uk-UA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</a:p>
          <a:p>
            <a:pPr lvl="0" algn="just"/>
            <a:r>
              <a:rPr lang="uk-UA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Після попередньої перевірки приймається рішення про: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призначення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проведення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внутрішньої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перевірки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або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розслідування – </a:t>
            </a:r>
            <a:r>
              <a:rPr lang="ru-RU" sz="1600" b="1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30 (45) </a:t>
            </a:r>
            <a:r>
              <a:rPr lang="ru-RU" sz="1600" b="1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днів</a:t>
            </a:r>
            <a:endParaRPr lang="ru-RU" sz="1600" b="1" dirty="0">
              <a:solidFill>
                <a:prstClr val="black"/>
              </a:solidFill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передачу </a:t>
            </a:r>
            <a:r>
              <a:rPr lang="ru-RU" sz="1600" b="1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упродовж</a:t>
            </a:r>
            <a:r>
              <a:rPr lang="ru-RU" sz="1600" b="1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24 год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матеріалів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до органу досудового розслідування у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разі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встановлення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ознак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кримінального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правопорушення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або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інших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органів</a:t>
            </a:r>
            <a:endParaRPr lang="ru-RU" sz="1600" dirty="0">
              <a:solidFill>
                <a:prstClr val="black"/>
              </a:solidFill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закриття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провадження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разі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непідтвердження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фактів</a:t>
            </a:r>
            <a:endParaRPr lang="ru-RU" sz="1600" dirty="0">
              <a:solidFill>
                <a:prstClr val="black"/>
              </a:solidFill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Після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проведення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перевірки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(розслідування)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керівник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приймає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рішення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про: передачу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матеріалів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до органу досудового розслідування у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разі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виявлення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ознак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кримінального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правопорушення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усунення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порушень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здійснення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заходів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щодо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відновлення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порушених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прав та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інтересів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притягнення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винних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осіб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до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відповідальності</a:t>
            </a:r>
            <a:endParaRPr lang="ru-RU" sz="1600" dirty="0">
              <a:solidFill>
                <a:prstClr val="black"/>
              </a:solidFill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Інформування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викривача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про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кінцеві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результати</a:t>
            </a:r>
            <a:r>
              <a:rPr lang="ru-RU" sz="1600" dirty="0">
                <a:solidFill>
                  <a:prstClr val="black"/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розгляду повідомлення.</a:t>
            </a:r>
            <a:endParaRPr lang="uk-UA" sz="1600" dirty="0">
              <a:solidFill>
                <a:prstClr val="black"/>
              </a:solidFill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A58F97-AE52-4B18-9A47-52B6A7B5912A}"/>
              </a:ext>
            </a:extLst>
          </p:cNvPr>
          <p:cNvSpPr txBox="1"/>
          <p:nvPr/>
        </p:nvSpPr>
        <p:spPr>
          <a:xfrm>
            <a:off x="0" y="556319"/>
            <a:ext cx="972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Розгляду повідомлень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із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зазначенням  авторства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863846" y="987206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cxnSp>
        <p:nvCxnSpPr>
          <p:cNvPr id="7" name="Пряма сполучна лінія 12">
            <a:extLst>
              <a:ext uri="{FF2B5EF4-FFF2-40B4-BE49-F238E27FC236}">
                <a16:creationId xmlns:a16="http://schemas.microsoft.com/office/drawing/2014/main" id="{EDE3EE07-924E-4614-B868-343C105E65C1}"/>
              </a:ext>
            </a:extLst>
          </p:cNvPr>
          <p:cNvCxnSpPr>
            <a:cxnSpLocks/>
          </p:cNvCxnSpPr>
          <p:nvPr/>
        </p:nvCxnSpPr>
        <p:spPr>
          <a:xfrm flipH="1">
            <a:off x="2694844" y="6166982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432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951156-3C24-42CB-A9C0-82D09CB6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233"/>
            <a:ext cx="8201025" cy="4613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96355C-31D0-4CFE-9C5B-1BDC7CE11557}"/>
              </a:ext>
            </a:extLst>
          </p:cNvPr>
          <p:cNvSpPr txBox="1"/>
          <p:nvPr/>
        </p:nvSpPr>
        <p:spPr>
          <a:xfrm>
            <a:off x="2623792" y="1574233"/>
            <a:ext cx="89620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Clr>
                <a:srgbClr val="FFBD21"/>
              </a:buClr>
              <a:buFont typeface="Wingdings" panose="05000000000000000000" pitchFamily="2" charset="2"/>
              <a:buChar char="Ø"/>
              <a:defRPr/>
            </a:pPr>
            <a:r>
              <a:rPr lang="uk-UA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забезпечення захисту працівників, які повідомили про порушення вимог Закону, від застосування негативних заходів впливу з боку керівника або роботодавця відповідно до законодавства щодо захисту викривачів </a:t>
            </a:r>
          </a:p>
          <a:p>
            <a:pPr lvl="0" algn="just">
              <a:spcAft>
                <a:spcPts val="1200"/>
              </a:spcAft>
              <a:buClr>
                <a:srgbClr val="FFBD21"/>
              </a:buClr>
              <a:defRPr/>
            </a:pPr>
            <a:r>
              <a:rPr lang="uk-UA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                                 (п. 7 ч. 1 ст. 13-1 Закону України «Про запобігання корупції»)</a:t>
            </a:r>
          </a:p>
          <a:p>
            <a:pPr marL="285750" lvl="0" indent="-285750" algn="just">
              <a:spcAft>
                <a:spcPts val="1200"/>
              </a:spcAft>
              <a:buClr>
                <a:srgbClr val="FFBD21"/>
              </a:buClr>
              <a:buFont typeface="Wingdings" panose="05000000000000000000" pitchFamily="2" charset="2"/>
              <a:buChar char="Ø"/>
              <a:defRPr/>
            </a:pPr>
            <a:r>
              <a:rPr lang="uk-UA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організація роботи внутрішніх каналів повідомлення про можливі факти корупційних або </a:t>
            </a:r>
            <a:r>
              <a:rPr lang="uk-UA" dirty="0" err="1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</a:t>
            </a:r>
            <a:r>
              <a:rPr lang="en-US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lang="uk-UA" dirty="0" err="1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язаних</a:t>
            </a:r>
            <a:r>
              <a:rPr lang="uk-UA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 корупцією правопорушень, інших порушень Закону, отримання та організація розгляду повідомленої через такі канали інформації</a:t>
            </a:r>
          </a:p>
          <a:p>
            <a:pPr marL="285750" lvl="0" indent="-285750" algn="just">
              <a:spcAft>
                <a:spcPts val="1200"/>
              </a:spcAft>
              <a:buClr>
                <a:srgbClr val="FFBD21"/>
              </a:buClr>
              <a:buFont typeface="Wingdings" panose="05000000000000000000" pitchFamily="2" charset="2"/>
              <a:buChar char="Ø"/>
              <a:defRPr/>
            </a:pPr>
            <a:r>
              <a:rPr lang="uk-UA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співпраця з викривачами, забезпечення дотримання їхніх прав та гарантій захисту, передбачених законом</a:t>
            </a:r>
          </a:p>
          <a:p>
            <a:pPr marL="285750" lvl="0" indent="-285750" algn="just">
              <a:buClr>
                <a:srgbClr val="FFBD21"/>
              </a:buClr>
              <a:buFont typeface="Wingdings" panose="05000000000000000000" pitchFamily="2" charset="2"/>
              <a:buChar char="Ø"/>
              <a:defRPr/>
            </a:pPr>
            <a:r>
              <a:rPr lang="uk-UA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надання методичної допомоги та консультацій щодо повідомлення про можливі факти корупційних або </a:t>
            </a:r>
            <a:r>
              <a:rPr lang="uk-UA" dirty="0" err="1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</a:t>
            </a:r>
            <a:r>
              <a:rPr lang="en-US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lang="uk-UA" dirty="0" err="1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язаних</a:t>
            </a:r>
            <a:r>
              <a:rPr lang="uk-UA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 корупцією правопорушень, інших порушень Закону та захисту викривачів, проведення внутрішніх навчань з цих питань</a:t>
            </a:r>
          </a:p>
          <a:p>
            <a:pPr lvl="0" algn="just">
              <a:buClr>
                <a:srgbClr val="FFBD21"/>
              </a:buClr>
              <a:defRPr/>
            </a:pPr>
            <a:r>
              <a:rPr lang="uk-UA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                                 (ст. 53-9 Закону України «Про запобігання корупції»)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A58F97-AE52-4B18-9A47-52B6A7B5912A}"/>
              </a:ext>
            </a:extLst>
          </p:cNvPr>
          <p:cNvSpPr txBox="1"/>
          <p:nvPr/>
        </p:nvSpPr>
        <p:spPr>
          <a:xfrm>
            <a:off x="1073396" y="556319"/>
            <a:ext cx="8537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Завдання</a:t>
            </a:r>
            <a:r>
              <a:rPr lang="ru-RU" sz="2400" b="1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уповноважених</a:t>
            </a:r>
            <a:r>
              <a:rPr lang="ru-RU" sz="2400" b="1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підрозділів</a:t>
            </a:r>
            <a:r>
              <a:rPr lang="ru-RU" sz="2400" b="1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 </a:t>
            </a:r>
            <a:r>
              <a:rPr lang="ru-RU" sz="2400" b="1" dirty="0" err="1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сфері</a:t>
            </a:r>
            <a:r>
              <a:rPr lang="ru-RU" sz="2400" b="1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захисту</a:t>
            </a:r>
            <a:r>
              <a:rPr lang="ru-RU" sz="2400" b="1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викривачів</a:t>
            </a:r>
            <a:endParaRPr lang="uk-UA" sz="2400" b="1" dirty="0"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073396" y="1183708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cxnSp>
        <p:nvCxnSpPr>
          <p:cNvPr id="7" name="Пряма сполучна лінія 12">
            <a:extLst>
              <a:ext uri="{FF2B5EF4-FFF2-40B4-BE49-F238E27FC236}">
                <a16:creationId xmlns:a16="http://schemas.microsoft.com/office/drawing/2014/main" id="{EDE3EE07-924E-4614-B868-343C105E65C1}"/>
              </a:ext>
            </a:extLst>
          </p:cNvPr>
          <p:cNvCxnSpPr>
            <a:cxnSpLocks/>
          </p:cNvCxnSpPr>
          <p:nvPr/>
        </p:nvCxnSpPr>
        <p:spPr>
          <a:xfrm flipH="1">
            <a:off x="2818669" y="6047097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41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951156-3C24-42CB-A9C0-82D09CB6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90975" y="1903663"/>
            <a:ext cx="8201025" cy="4613077"/>
          </a:xfrm>
          <a:prstGeom prst="rect">
            <a:avLst/>
          </a:prstGeom>
        </p:spPr>
      </p:pic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844061" y="543990"/>
            <a:ext cx="97219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uk-UA" sz="26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Міжнародні стандарти захисту викривачів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69A52D4-F8E7-49E7-9158-086B8E022B85}"/>
              </a:ext>
            </a:extLst>
          </p:cNvPr>
          <p:cNvSpPr/>
          <p:nvPr/>
        </p:nvSpPr>
        <p:spPr>
          <a:xfrm>
            <a:off x="937846" y="1692059"/>
            <a:ext cx="87461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sz="2000" dirty="0">
                <a:latin typeface="Franklin Gothic Medium" panose="020B0603020102020204" pitchFamily="34" charset="0"/>
              </a:rPr>
              <a:t>ст. 33 Конвенції ООН проти корупції</a:t>
            </a: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sz="2000" dirty="0">
              <a:latin typeface="Franklin Gothic Medium" panose="020B0603020102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sz="2000" dirty="0">
              <a:latin typeface="Franklin Gothic Medium" panose="020B0603020102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sz="2000" dirty="0">
                <a:latin typeface="Franklin Gothic Medium" panose="020B0603020102020204" pitchFamily="34" charset="0"/>
              </a:rPr>
              <a:t>ст. 22 Кримінальної конвенції ради Європи про боротьбу з корупцією</a:t>
            </a: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sz="2000" dirty="0">
              <a:latin typeface="Franklin Gothic Medium" panose="020B0603020102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sz="2000" dirty="0">
              <a:latin typeface="Franklin Gothic Medium" panose="020B0603020102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sz="2000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ст. 9 Цивільної конвенції Ради Європи про боротьбу з корупцією</a:t>
            </a: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sz="2000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sz="2000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sz="2000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Директива Європейського парламенту і Ради (ЄС) № 2019/1937 про захист осіб, які повідомляють про порушення законодавства Союзу</a:t>
            </a:r>
          </a:p>
        </p:txBody>
      </p:sp>
      <p:cxnSp>
        <p:nvCxnSpPr>
          <p:cNvPr id="14" name="Пряма сполучна лінія 12">
            <a:extLst>
              <a:ext uri="{FF2B5EF4-FFF2-40B4-BE49-F238E27FC236}">
                <a16:creationId xmlns:a16="http://schemas.microsoft.com/office/drawing/2014/main" id="{E6900EFA-5829-44A9-8C49-92D61989B714}"/>
              </a:ext>
            </a:extLst>
          </p:cNvPr>
          <p:cNvCxnSpPr>
            <a:cxnSpLocks/>
          </p:cNvCxnSpPr>
          <p:nvPr/>
        </p:nvCxnSpPr>
        <p:spPr>
          <a:xfrm>
            <a:off x="9683956" y="2428875"/>
            <a:ext cx="0" cy="3514725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12">
            <a:extLst>
              <a:ext uri="{FF2B5EF4-FFF2-40B4-BE49-F238E27FC236}">
                <a16:creationId xmlns:a16="http://schemas.microsoft.com/office/drawing/2014/main" id="{D8A89D8E-7BB4-46D7-AC59-6094D1A2EA5F}"/>
              </a:ext>
            </a:extLst>
          </p:cNvPr>
          <p:cNvCxnSpPr>
            <a:cxnSpLocks/>
          </p:cNvCxnSpPr>
          <p:nvPr/>
        </p:nvCxnSpPr>
        <p:spPr>
          <a:xfrm flipH="1">
            <a:off x="1006316" y="5943600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895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039D2B-D1F3-4B6A-8DEA-3CE324444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9254" y="1458266"/>
            <a:ext cx="8792746" cy="4778683"/>
          </a:xfrm>
          <a:prstGeom prst="rect">
            <a:avLst/>
          </a:prstGeom>
        </p:spPr>
      </p:pic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511" y="-85212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1130546" y="584468"/>
            <a:ext cx="1056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Уповноважені підрозділи мають право: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97582" y="3423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A7F039-C9F9-4E66-B5D8-8BF9A7143ED9}"/>
              </a:ext>
            </a:extLst>
          </p:cNvPr>
          <p:cNvSpPr/>
          <p:nvPr/>
        </p:nvSpPr>
        <p:spPr>
          <a:xfrm>
            <a:off x="795085" y="1161492"/>
            <a:ext cx="87027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BD21"/>
              </a:buClr>
            </a:pPr>
            <a:endParaRPr lang="uk-U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витребувати від інших структурних підрозділів відповідного органу чи юридичної особи документи, у тому числі ті, що містять інформацію з обмеженим доступом (крім державної таємниці), та робити чи отримувати їх копії</a:t>
            </a: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dirty="0"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викликати та опитувати осіб, дій або бездіяльності яких стосуються повідомлені викривачем факти, у тому числі керівника, заступників керівника органу, установи, організації</a:t>
            </a: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dirty="0"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звертатися до НАЗК щодо порушених прав викривача, його близьких осіб</a:t>
            </a: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dirty="0"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вносити подання керівнику відповідного органу чи юридичної особи про притягнення винних осіб до дисциплінарної відповідальності за порушення Закону</a:t>
            </a: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dirty="0"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dirty="0"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виконувати інші визначені законом повноваження, спрямовані на всебічний розгляд повідомлень викривачів та захист їхніх прав та свобод</a:t>
            </a:r>
          </a:p>
        </p:txBody>
      </p:sp>
      <p:cxnSp>
        <p:nvCxnSpPr>
          <p:cNvPr id="21" name="Пряма сполучна лінія 12">
            <a:extLst>
              <a:ext uri="{FF2B5EF4-FFF2-40B4-BE49-F238E27FC236}">
                <a16:creationId xmlns:a16="http://schemas.microsoft.com/office/drawing/2014/main" id="{F0E2FCE9-B79B-4609-8789-6EE695DE7BEE}"/>
              </a:ext>
            </a:extLst>
          </p:cNvPr>
          <p:cNvCxnSpPr>
            <a:cxnSpLocks/>
          </p:cNvCxnSpPr>
          <p:nvPr/>
        </p:nvCxnSpPr>
        <p:spPr>
          <a:xfrm>
            <a:off x="9622542" y="2028825"/>
            <a:ext cx="0" cy="3514725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EDE3EE07-924E-4614-B868-343C105E65C1}"/>
              </a:ext>
            </a:extLst>
          </p:cNvPr>
          <p:cNvCxnSpPr>
            <a:cxnSpLocks/>
          </p:cNvCxnSpPr>
          <p:nvPr/>
        </p:nvCxnSpPr>
        <p:spPr>
          <a:xfrm flipH="1">
            <a:off x="914185" y="5692027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454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081907" y="798094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76" y="71522"/>
            <a:ext cx="2441781" cy="1726926"/>
          </a:xfrm>
          <a:prstGeom prst="rect">
            <a:avLst/>
          </a:prstGeom>
        </p:spPr>
      </p:pic>
      <p:cxnSp>
        <p:nvCxnSpPr>
          <p:cNvPr id="8" name="Пряма сполучна лінія 12">
            <a:extLst>
              <a:ext uri="{FF2B5EF4-FFF2-40B4-BE49-F238E27FC236}">
                <a16:creationId xmlns:a16="http://schemas.microsoft.com/office/drawing/2014/main" id="{D8A89D8E-7BB4-46D7-AC59-6094D1A2EA5F}"/>
              </a:ext>
            </a:extLst>
          </p:cNvPr>
          <p:cNvCxnSpPr>
            <a:cxnSpLocks/>
          </p:cNvCxnSpPr>
          <p:nvPr/>
        </p:nvCxnSpPr>
        <p:spPr>
          <a:xfrm flipH="1">
            <a:off x="1187696" y="5713988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EE35DAEA-44C7-4F97-9D0C-E62B7C08C0D0}"/>
              </a:ext>
            </a:extLst>
          </p:cNvPr>
          <p:cNvSpPr/>
          <p:nvPr/>
        </p:nvSpPr>
        <p:spPr>
          <a:xfrm>
            <a:off x="-888590" y="265385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E7C8490-9728-43DE-89F3-3F0258EF80E5}"/>
              </a:ext>
            </a:extLst>
          </p:cNvPr>
          <p:cNvSpPr/>
          <p:nvPr/>
        </p:nvSpPr>
        <p:spPr>
          <a:xfrm>
            <a:off x="-618580" y="294385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FFFB664-7BE7-47CD-808C-C331F434C535}"/>
              </a:ext>
            </a:extLst>
          </p:cNvPr>
          <p:cNvSpPr/>
          <p:nvPr/>
        </p:nvSpPr>
        <p:spPr>
          <a:xfrm>
            <a:off x="-331573" y="322175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81907" y="1579401"/>
            <a:ext cx="10025975" cy="349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FFBD21"/>
              </a:buClr>
              <a:buFont typeface="Wingdings" panose="05000000000000000000" pitchFamily="2" charset="2"/>
              <a:buChar char="Ø"/>
              <a:defRPr/>
            </a:pPr>
            <a:r>
              <a:rPr lang="uk-UA" dirty="0"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уповноваженого </a:t>
            </a:r>
            <a:r>
              <a:rPr lang="uk-UA" dirty="0"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підрозділу (уповноваженої особи) з питань запобігання та виявлення корупції в установі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(для забезпечення захисту від застосування негативних заходів впливу з боку керівника або роботодавця)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uk-UA" dirty="0">
              <a:latin typeface="Franklin Gothic Medium Cond" panose="020B06060304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Clr>
                <a:srgbClr val="FFBD21"/>
              </a:buClr>
              <a:buFont typeface="Wingdings" panose="05000000000000000000" pitchFamily="2" charset="2"/>
              <a:buChar char="Ø"/>
              <a:defRPr/>
            </a:pPr>
            <a:r>
              <a:rPr lang="uk-UA" dirty="0"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НАЗК (для забезпечення правового та іншого захисту, перевірки дотримання законодавства з питань захисту викривачів, внесення приписів з вимогою про усунення порушень трудових та інших прав викривача і притягнення до відповідальності осіб, винних у порушенні їхніх прав, у зв’язку з такими повідомленнями)</a:t>
            </a:r>
          </a:p>
          <a:p>
            <a:pPr marL="285750" lvl="0" indent="-285750" algn="just">
              <a:buClr>
                <a:srgbClr val="FFBD21"/>
              </a:buClr>
              <a:buFont typeface="Wingdings" panose="05000000000000000000" pitchFamily="2" charset="2"/>
              <a:buChar char="Ø"/>
              <a:defRPr/>
            </a:pPr>
            <a:endParaRPr lang="uk-UA" dirty="0">
              <a:latin typeface="Franklin Gothic Medium Cond" panose="020B06060304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Clr>
                <a:srgbClr val="FFBD21"/>
              </a:buClr>
              <a:buFont typeface="Wingdings" panose="05000000000000000000" pitchFamily="2" charset="2"/>
              <a:buChar char="Ø"/>
              <a:defRPr/>
            </a:pPr>
            <a:r>
              <a:rPr lang="uk-UA" dirty="0"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центрів безоплатної правової допомоги (для отримання безоплатної вторинної правової допомоги)</a:t>
            </a:r>
          </a:p>
          <a:p>
            <a:pPr lvl="0" algn="just">
              <a:buClr>
                <a:srgbClr val="FFBD21"/>
              </a:buClr>
              <a:defRPr/>
            </a:pPr>
            <a:endParaRPr lang="uk-UA" dirty="0">
              <a:latin typeface="Franklin Gothic Medium Cond" panose="020B06060304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Clr>
                <a:srgbClr val="FFBD21"/>
              </a:buClr>
              <a:buFont typeface="Wingdings" panose="05000000000000000000" pitchFamily="2" charset="2"/>
              <a:buChar char="Ø"/>
              <a:defRPr/>
            </a:pPr>
            <a:r>
              <a:rPr lang="uk-UA" dirty="0"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правоохоронних органів (для захисту життя, </a:t>
            </a:r>
            <a:r>
              <a:rPr lang="uk-UA" dirty="0" err="1"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здоров</a:t>
            </a:r>
            <a:r>
              <a:rPr lang="en-US" dirty="0"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uk-UA" dirty="0"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я, житла та майна)</a:t>
            </a:r>
          </a:p>
          <a:p>
            <a:pPr lvl="0" algn="just">
              <a:buClr>
                <a:srgbClr val="FFBD21"/>
              </a:buClr>
              <a:defRPr/>
            </a:pPr>
            <a:endParaRPr lang="uk-UA" dirty="0">
              <a:latin typeface="Franklin Gothic Medium Cond" panose="020B06060304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Clr>
                <a:srgbClr val="FFBD21"/>
              </a:buClr>
              <a:buFont typeface="Wingdings" panose="05000000000000000000" pitchFamily="2" charset="2"/>
              <a:buChar char="Ø"/>
              <a:defRPr/>
            </a:pPr>
            <a:r>
              <a:rPr lang="uk-UA" dirty="0"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суду (для захисту своїх прав і свобод)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96" y="321583"/>
            <a:ext cx="803250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400" b="1" dirty="0"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Куди викривач може звернутися за захистом своїх прав</a:t>
            </a:r>
            <a:endParaRPr lang="ru-RU" sz="2400" dirty="0"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56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BD6321-E269-45E0-A1E8-43B533DC9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E7FA1981-D3C3-4531-B49C-B2DE8F24EB18}"/>
              </a:ext>
            </a:extLst>
          </p:cNvPr>
          <p:cNvCxnSpPr>
            <a:cxnSpLocks/>
          </p:cNvCxnSpPr>
          <p:nvPr/>
        </p:nvCxnSpPr>
        <p:spPr>
          <a:xfrm>
            <a:off x="4026098" y="5617951"/>
            <a:ext cx="2580665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9EDB272-BE66-43DD-87EB-3E24B1F9456A}"/>
              </a:ext>
            </a:extLst>
          </p:cNvPr>
          <p:cNvSpPr txBox="1"/>
          <p:nvPr/>
        </p:nvSpPr>
        <p:spPr>
          <a:xfrm>
            <a:off x="3938583" y="5199093"/>
            <a:ext cx="3166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НАЗК</a:t>
            </a:r>
            <a:endParaRPr lang="uk-UA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61C249-5F75-47E0-A74E-CEEBA912DA9F}"/>
              </a:ext>
            </a:extLst>
          </p:cNvPr>
          <p:cNvSpPr txBox="1"/>
          <p:nvPr/>
        </p:nvSpPr>
        <p:spPr>
          <a:xfrm>
            <a:off x="3938583" y="5596955"/>
            <a:ext cx="36590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бульвар </a:t>
            </a:r>
            <a:r>
              <a:rPr lang="ru-RU" sz="14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Дружби</a:t>
            </a:r>
            <a:r>
              <a:rPr lang="ru-RU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ru-RU" sz="14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Народів</a:t>
            </a:r>
            <a:r>
              <a:rPr lang="ru-RU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, 28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м. </a:t>
            </a:r>
            <a:r>
              <a:rPr lang="ru-RU" sz="14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Київ</a:t>
            </a:r>
            <a:r>
              <a:rPr lang="ru-RU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, 01103, </a:t>
            </a:r>
            <a:r>
              <a:rPr lang="ru-RU" sz="14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Україна</a:t>
            </a:r>
            <a:endParaRPr lang="ru-RU" sz="1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+38 (044) 200-06-39</a:t>
            </a:r>
            <a:endParaRPr lang="uk-UA" sz="1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F5268-47E8-43D6-87ED-3B1CF3C08638}"/>
              </a:ext>
            </a:extLst>
          </p:cNvPr>
          <p:cNvSpPr txBox="1"/>
          <p:nvPr/>
        </p:nvSpPr>
        <p:spPr>
          <a:xfrm>
            <a:off x="7564417" y="5665576"/>
            <a:ext cx="365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3"/>
              </a:rPr>
              <a:t>NAZKgov</a:t>
            </a:r>
            <a:endParaRPr lang="uk-UA" sz="1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A69217-E40F-4954-8270-8873A0843629}"/>
              </a:ext>
            </a:extLst>
          </p:cNvPr>
          <p:cNvSpPr txBox="1"/>
          <p:nvPr/>
        </p:nvSpPr>
        <p:spPr>
          <a:xfrm>
            <a:off x="7564417" y="6003050"/>
            <a:ext cx="365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0" i="0" u="none" strike="noStrike" dirty="0">
                <a:solidFill>
                  <a:srgbClr val="079ED9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4"/>
              </a:rPr>
              <a:t>info@nazk.gov.ua</a:t>
            </a:r>
            <a:endParaRPr lang="uk-UA" sz="1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DDCFD5-F702-4A41-BCAB-8034677CE753}"/>
              </a:ext>
            </a:extLst>
          </p:cNvPr>
          <p:cNvSpPr txBox="1"/>
          <p:nvPr/>
        </p:nvSpPr>
        <p:spPr>
          <a:xfrm>
            <a:off x="7564417" y="6367203"/>
            <a:ext cx="365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0" i="0" u="none" strike="noStrike" dirty="0">
                <a:solidFill>
                  <a:srgbClr val="079ED9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5"/>
              </a:rPr>
              <a:t>NAZK_gov</a:t>
            </a:r>
            <a:endParaRPr lang="uk-UA" sz="1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93994B-E408-44DE-BB4C-4C4C7D3A7DBB}"/>
              </a:ext>
            </a:extLst>
          </p:cNvPr>
          <p:cNvSpPr txBox="1"/>
          <p:nvPr/>
        </p:nvSpPr>
        <p:spPr>
          <a:xfrm>
            <a:off x="9971368" y="5665576"/>
            <a:ext cx="365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6" action="ppaction://hlinkfile"/>
              </a:rPr>
              <a:t>NAZK</a:t>
            </a:r>
            <a:r>
              <a:rPr lang="en-US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6" action="ppaction://hlinkfile"/>
              </a:rPr>
              <a:t>_</a:t>
            </a:r>
            <a:r>
              <a:rPr lang="pl-PL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6" action="ppaction://hlinkfile"/>
              </a:rPr>
              <a:t>gov</a:t>
            </a:r>
            <a:r>
              <a:rPr lang="en-US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6" action="ppaction://hlinkfile"/>
              </a:rPr>
              <a:t>_</a:t>
            </a:r>
            <a:r>
              <a:rPr lang="en-US" sz="14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6" action="ppaction://hlinkfile"/>
              </a:rPr>
              <a:t>ua</a:t>
            </a:r>
            <a:endParaRPr lang="uk-UA" sz="1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CC6CE3-3595-4081-8791-3250D1897F9F}"/>
              </a:ext>
            </a:extLst>
          </p:cNvPr>
          <p:cNvSpPr txBox="1"/>
          <p:nvPr/>
        </p:nvSpPr>
        <p:spPr>
          <a:xfrm>
            <a:off x="9971377" y="6003050"/>
            <a:ext cx="365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7"/>
              </a:rPr>
              <a:t>nazk_gov</a:t>
            </a:r>
            <a:endParaRPr lang="uk-UA" sz="1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6B7014-7CDB-4D9A-9161-7B63F1268A3F}"/>
              </a:ext>
            </a:extLst>
          </p:cNvPr>
          <p:cNvSpPr txBox="1"/>
          <p:nvPr/>
        </p:nvSpPr>
        <p:spPr>
          <a:xfrm>
            <a:off x="9968920" y="6355961"/>
            <a:ext cx="365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8"/>
              </a:rPr>
              <a:t>НАЗК </a:t>
            </a:r>
            <a:r>
              <a:rPr lang="pl-PL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8"/>
              </a:rPr>
              <a:t>NACP</a:t>
            </a:r>
            <a:endParaRPr lang="uk-UA" sz="1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pic>
        <p:nvPicPr>
          <p:cNvPr id="30" name="Графіка 29">
            <a:extLst>
              <a:ext uri="{FF2B5EF4-FFF2-40B4-BE49-F238E27FC236}">
                <a16:creationId xmlns:a16="http://schemas.microsoft.com/office/drawing/2014/main" id="{A268D7E7-EFDA-47B4-A368-BFCD79A9D1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27230" y="6432563"/>
            <a:ext cx="207834" cy="207834"/>
          </a:xfrm>
          <a:prstGeom prst="rect">
            <a:avLst/>
          </a:prstGeom>
        </p:spPr>
      </p:pic>
      <p:pic>
        <p:nvPicPr>
          <p:cNvPr id="31" name="Графіка 30">
            <a:extLst>
              <a:ext uri="{FF2B5EF4-FFF2-40B4-BE49-F238E27FC236}">
                <a16:creationId xmlns:a16="http://schemas.microsoft.com/office/drawing/2014/main" id="{29605F4C-8834-4054-82D9-AF0A74327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27230" y="6095643"/>
            <a:ext cx="207835" cy="207835"/>
          </a:xfrm>
          <a:prstGeom prst="rect">
            <a:avLst/>
          </a:prstGeom>
        </p:spPr>
      </p:pic>
      <p:pic>
        <p:nvPicPr>
          <p:cNvPr id="32" name="Графіка 31">
            <a:extLst>
              <a:ext uri="{FF2B5EF4-FFF2-40B4-BE49-F238E27FC236}">
                <a16:creationId xmlns:a16="http://schemas.microsoft.com/office/drawing/2014/main" id="{926BF93C-5141-46E5-8940-5A54117392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22543" y="5735469"/>
            <a:ext cx="208404" cy="208404"/>
          </a:xfrm>
          <a:prstGeom prst="rect">
            <a:avLst/>
          </a:prstGeom>
        </p:spPr>
      </p:pic>
      <p:pic>
        <p:nvPicPr>
          <p:cNvPr id="33" name="Графіка 32">
            <a:extLst>
              <a:ext uri="{FF2B5EF4-FFF2-40B4-BE49-F238E27FC236}">
                <a16:creationId xmlns:a16="http://schemas.microsoft.com/office/drawing/2014/main" id="{5F5D0281-BFF7-4D99-807F-0080B6B7DB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36681" y="6432563"/>
            <a:ext cx="208404" cy="208404"/>
          </a:xfrm>
          <a:prstGeom prst="rect">
            <a:avLst/>
          </a:prstGeom>
        </p:spPr>
      </p:pic>
      <p:pic>
        <p:nvPicPr>
          <p:cNvPr id="34" name="Графіка 33">
            <a:extLst>
              <a:ext uri="{FF2B5EF4-FFF2-40B4-BE49-F238E27FC236}">
                <a16:creationId xmlns:a16="http://schemas.microsoft.com/office/drawing/2014/main" id="{FD669993-84B2-4A86-BDD3-9C2FA5F57B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36680" y="6084016"/>
            <a:ext cx="208403" cy="208403"/>
          </a:xfrm>
          <a:prstGeom prst="rect">
            <a:avLst/>
          </a:prstGeom>
        </p:spPr>
      </p:pic>
      <p:pic>
        <p:nvPicPr>
          <p:cNvPr id="35" name="Графіка 34">
            <a:extLst>
              <a:ext uri="{FF2B5EF4-FFF2-40B4-BE49-F238E27FC236}">
                <a16:creationId xmlns:a16="http://schemas.microsoft.com/office/drawing/2014/main" id="{4C114546-57C2-4A19-ABDA-FAB6F19A645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36681" y="5735470"/>
            <a:ext cx="208403" cy="20840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FEB8EC-B831-4157-831D-07581E4CCA5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E3D9CDD-D015-4D99-BB43-06D3F52EFA4D}"/>
              </a:ext>
            </a:extLst>
          </p:cNvPr>
          <p:cNvSpPr txBox="1"/>
          <p:nvPr/>
        </p:nvSpPr>
        <p:spPr>
          <a:xfrm>
            <a:off x="5117518" y="2529053"/>
            <a:ext cx="6941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Дякую за увагу!</a:t>
            </a:r>
            <a:endParaRPr lang="ru-RU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7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951156-3C24-42CB-A9C0-82D09CB6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90975" y="1903663"/>
            <a:ext cx="8201025" cy="4613077"/>
          </a:xfrm>
          <a:prstGeom prst="rect">
            <a:avLst/>
          </a:prstGeom>
        </p:spPr>
      </p:pic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844061" y="543990"/>
            <a:ext cx="97219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uk-UA" sz="26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Найкращі практики захисту викривачів у світі</a:t>
            </a:r>
          </a:p>
          <a:p>
            <a:endParaRPr lang="uk-UA" sz="2600" b="1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69A52D4-F8E7-49E7-9158-086B8E022B85}"/>
              </a:ext>
            </a:extLst>
          </p:cNvPr>
          <p:cNvSpPr/>
          <p:nvPr/>
        </p:nvSpPr>
        <p:spPr>
          <a:xfrm>
            <a:off x="268014" y="1692059"/>
            <a:ext cx="94159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sz="2000" dirty="0">
                <a:latin typeface="Franklin Gothic Medium" panose="020B0603020102020204" pitchFamily="34" charset="0"/>
              </a:rPr>
              <a:t>США: лідер  щодо кількості викривачів; перші ухвалили закони у сфері захисту викривачів (</a:t>
            </a:r>
            <a:r>
              <a:rPr lang="en-US" sz="2000" dirty="0">
                <a:latin typeface="Franklin Gothic Medium" panose="020B0603020102020204" pitchFamily="34" charset="0"/>
              </a:rPr>
              <a:t>The Whistleblower Protection Act 1989, The Intelligence Community Whistleblower Protection Act of 1998, The Sarbanes-Oxley Act of 2002, The Whistleblower Protection Enhancement Act of 2012 )</a:t>
            </a:r>
          </a:p>
          <a:p>
            <a:pPr algn="just">
              <a:buClr>
                <a:srgbClr val="FFBD21"/>
              </a:buClr>
            </a:pPr>
            <a:endParaRPr lang="uk-UA" sz="2000" dirty="0">
              <a:latin typeface="Franklin Gothic Medium" panose="020B0603020102020204" pitchFamily="34" charset="0"/>
            </a:endParaRPr>
          </a:p>
          <a:p>
            <a:pPr algn="just">
              <a:buClr>
                <a:srgbClr val="FFBD21"/>
              </a:buClr>
            </a:pPr>
            <a:r>
              <a:rPr lang="uk-UA" sz="2000" dirty="0">
                <a:latin typeface="Franklin Gothic Medium" panose="020B0603020102020204" pitchFamily="34" charset="0"/>
              </a:rPr>
              <a:t>Спеціальні Закони щодо захисту викривачів ухвалили:</a:t>
            </a: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sz="2000" dirty="0">
                <a:latin typeface="Franklin Gothic Medium" panose="020B0603020102020204" pitchFamily="34" charset="0"/>
              </a:rPr>
              <a:t> Канада (</a:t>
            </a:r>
            <a:r>
              <a:rPr lang="en-US" sz="2000" dirty="0">
                <a:latin typeface="Franklin Gothic Medium" panose="020B0603020102020204" pitchFamily="34" charset="0"/>
              </a:rPr>
              <a:t>Public Servants Disclosure Protection Act)</a:t>
            </a: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Franklin Gothic Medium" panose="020B0603020102020204" pitchFamily="34" charset="0"/>
              </a:rPr>
              <a:t> </a:t>
            </a:r>
            <a:r>
              <a:rPr lang="uk-UA" sz="2000" dirty="0">
                <a:latin typeface="Franklin Gothic Medium" panose="020B0603020102020204" pitchFamily="34" charset="0"/>
              </a:rPr>
              <a:t>Австралія (</a:t>
            </a:r>
            <a:r>
              <a:rPr lang="en-US" sz="2000" dirty="0">
                <a:latin typeface="Franklin Gothic Medium" panose="020B0603020102020204" pitchFamily="34" charset="0"/>
              </a:rPr>
              <a:t>The Commonwealth Public Interest Disclosure Act 2013)</a:t>
            </a: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Franklin Gothic Medium" panose="020B0603020102020204" pitchFamily="34" charset="0"/>
              </a:rPr>
              <a:t> </a:t>
            </a:r>
            <a:r>
              <a:rPr lang="uk-UA" sz="2000" dirty="0">
                <a:latin typeface="Franklin Gothic Medium" panose="020B0603020102020204" pitchFamily="34" charset="0"/>
              </a:rPr>
              <a:t>Нова Зеландія (</a:t>
            </a:r>
            <a:r>
              <a:rPr lang="en-US" sz="2000" dirty="0">
                <a:latin typeface="Franklin Gothic Medium" panose="020B0603020102020204" pitchFamily="34" charset="0"/>
              </a:rPr>
              <a:t>Protection Disclosures Act, 2000)</a:t>
            </a: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Franklin Gothic Medium" panose="020B0603020102020204" pitchFamily="34" charset="0"/>
              </a:rPr>
              <a:t> </a:t>
            </a:r>
            <a:r>
              <a:rPr lang="uk-UA" sz="2000" dirty="0">
                <a:latin typeface="Franklin Gothic Medium" panose="020B0603020102020204" pitchFamily="34" charset="0"/>
              </a:rPr>
              <a:t>Японія (</a:t>
            </a:r>
            <a:r>
              <a:rPr lang="en-US" sz="2000" dirty="0">
                <a:latin typeface="Franklin Gothic Medium" panose="020B0603020102020204" pitchFamily="34" charset="0"/>
              </a:rPr>
              <a:t>Whistleblower Protection Act (Act No. 122 of 2004) </a:t>
            </a: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sz="2000" dirty="0">
                <a:latin typeface="Franklin Gothic Medium" panose="020B0603020102020204" pitchFamily="34" charset="0"/>
              </a:rPr>
              <a:t> Південна Африка (</a:t>
            </a:r>
            <a:r>
              <a:rPr lang="en-US" sz="2000" dirty="0">
                <a:latin typeface="Franklin Gothic Medium" panose="020B0603020102020204" pitchFamily="34" charset="0"/>
              </a:rPr>
              <a:t>Protection Disclosure Act, 2000)</a:t>
            </a: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Franklin Gothic Medium" panose="020B0603020102020204" pitchFamily="34" charset="0"/>
              </a:rPr>
              <a:t> </a:t>
            </a:r>
            <a:r>
              <a:rPr lang="uk-UA" sz="2000" dirty="0">
                <a:latin typeface="Franklin Gothic Medium" panose="020B0603020102020204" pitchFamily="34" charset="0"/>
              </a:rPr>
              <a:t>Румунія (</a:t>
            </a:r>
            <a:r>
              <a:rPr lang="en-US" sz="2000" dirty="0">
                <a:latin typeface="Franklin Gothic Medium" panose="020B0603020102020204" pitchFamily="34" charset="0"/>
              </a:rPr>
              <a:t>Romanian Whistleblower's Law, 2004)</a:t>
            </a: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Franklin Gothic Medium" panose="020B0603020102020204" pitchFamily="34" charset="0"/>
              </a:rPr>
              <a:t> </a:t>
            </a:r>
            <a:r>
              <a:rPr lang="uk-UA" sz="2000" dirty="0">
                <a:latin typeface="Franklin Gothic Medium" panose="020B0603020102020204" pitchFamily="34" charset="0"/>
              </a:rPr>
              <a:t>Великобританія (</a:t>
            </a:r>
            <a:r>
              <a:rPr lang="en-US" sz="2000" dirty="0">
                <a:latin typeface="Franklin Gothic Medium" panose="020B0603020102020204" pitchFamily="34" charset="0"/>
              </a:rPr>
              <a:t>Public Interest Disclosure Act, 1998) </a:t>
            </a:r>
            <a:r>
              <a:rPr lang="uk-UA" sz="2000" dirty="0">
                <a:latin typeface="Franklin Gothic Medium" panose="020B0603020102020204" pitchFamily="34" charset="0"/>
              </a:rPr>
              <a:t>та ін.</a:t>
            </a:r>
          </a:p>
        </p:txBody>
      </p:sp>
      <p:cxnSp>
        <p:nvCxnSpPr>
          <p:cNvPr id="14" name="Пряма сполучна лінія 12">
            <a:extLst>
              <a:ext uri="{FF2B5EF4-FFF2-40B4-BE49-F238E27FC236}">
                <a16:creationId xmlns:a16="http://schemas.microsoft.com/office/drawing/2014/main" id="{E6900EFA-5829-44A9-8C49-92D61989B714}"/>
              </a:ext>
            </a:extLst>
          </p:cNvPr>
          <p:cNvCxnSpPr>
            <a:cxnSpLocks/>
          </p:cNvCxnSpPr>
          <p:nvPr/>
        </p:nvCxnSpPr>
        <p:spPr>
          <a:xfrm>
            <a:off x="9683956" y="2428875"/>
            <a:ext cx="0" cy="3514725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12">
            <a:extLst>
              <a:ext uri="{FF2B5EF4-FFF2-40B4-BE49-F238E27FC236}">
                <a16:creationId xmlns:a16="http://schemas.microsoft.com/office/drawing/2014/main" id="{D8A89D8E-7BB4-46D7-AC59-6094D1A2EA5F}"/>
              </a:ext>
            </a:extLst>
          </p:cNvPr>
          <p:cNvCxnSpPr>
            <a:cxnSpLocks/>
          </p:cNvCxnSpPr>
          <p:nvPr/>
        </p:nvCxnSpPr>
        <p:spPr>
          <a:xfrm flipH="1">
            <a:off x="1006316" y="5943600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5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951156-3C24-42CB-A9C0-82D09CB6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0393" y="1108597"/>
            <a:ext cx="8595561" cy="4835003"/>
          </a:xfrm>
          <a:prstGeom prst="rect">
            <a:avLst/>
          </a:prstGeom>
        </p:spPr>
      </p:pic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844061" y="543990"/>
            <a:ext cx="9721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uk-UA" sz="26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Походження терміну викривач </a:t>
            </a:r>
          </a:p>
          <a:p>
            <a:endParaRPr lang="uk-UA" sz="2600" b="1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69A52D4-F8E7-49E7-9158-086B8E022B85}"/>
              </a:ext>
            </a:extLst>
          </p:cNvPr>
          <p:cNvSpPr/>
          <p:nvPr/>
        </p:nvSpPr>
        <p:spPr>
          <a:xfrm>
            <a:off x="268014" y="1692059"/>
            <a:ext cx="94159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en-US" sz="2000" b="1" dirty="0"/>
              <a:t>Whistleblowing</a:t>
            </a:r>
            <a:r>
              <a:rPr lang="uk-UA" sz="2000" dirty="0"/>
              <a:t> - </a:t>
            </a:r>
            <a:r>
              <a:rPr lang="ru-RU" sz="2000" dirty="0" err="1"/>
              <a:t>викривання</a:t>
            </a:r>
            <a:r>
              <a:rPr lang="ru-RU" sz="2000" dirty="0"/>
              <a:t> </a:t>
            </a:r>
            <a:r>
              <a:rPr lang="ru-RU" sz="2000" dirty="0" err="1"/>
              <a:t>фактів</a:t>
            </a:r>
            <a:r>
              <a:rPr lang="ru-RU" sz="2000" dirty="0"/>
              <a:t> </a:t>
            </a:r>
            <a:r>
              <a:rPr lang="ru-RU" sz="2000" dirty="0" err="1"/>
              <a:t>протиправних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endParaRPr lang="uk-UA" sz="2000" dirty="0"/>
          </a:p>
          <a:p>
            <a:pPr indent="447675" algn="just"/>
            <a:endParaRPr lang="uk-UA" sz="2000" dirty="0"/>
          </a:p>
          <a:p>
            <a:pPr indent="447675" algn="just"/>
            <a:endParaRPr lang="uk-UA" sz="2000" dirty="0"/>
          </a:p>
          <a:p>
            <a:pPr indent="447675" algn="just"/>
            <a:r>
              <a:rPr lang="en-US" sz="2000" b="1" i="1" dirty="0"/>
              <a:t>“blow the whistle” </a:t>
            </a:r>
            <a:r>
              <a:rPr lang="ru-RU" sz="2000" dirty="0" err="1"/>
              <a:t>означає</a:t>
            </a:r>
            <a:r>
              <a:rPr lang="ru-RU" sz="2000" dirty="0"/>
              <a:t> подати сигнал свистком </a:t>
            </a:r>
            <a:r>
              <a:rPr lang="uk-UA" sz="2000" dirty="0"/>
              <a:t> </a:t>
            </a:r>
          </a:p>
          <a:p>
            <a:pPr indent="447675" algn="just"/>
            <a:endParaRPr lang="uk-UA" sz="2000" dirty="0"/>
          </a:p>
          <a:p>
            <a:pPr indent="447675" algn="just"/>
            <a:endParaRPr lang="uk-UA" sz="2000" dirty="0"/>
          </a:p>
          <a:p>
            <a:pPr indent="447675" algn="just"/>
            <a:r>
              <a:rPr lang="en-US" sz="2000" b="1" dirty="0"/>
              <a:t>Whistleblower</a:t>
            </a:r>
            <a:r>
              <a:rPr lang="uk-UA" sz="2000" dirty="0"/>
              <a:t> </a:t>
            </a:r>
            <a:r>
              <a:rPr lang="en-US" sz="2000" dirty="0"/>
              <a:t> </a:t>
            </a:r>
            <a:r>
              <a:rPr lang="uk-UA" sz="2000" dirty="0"/>
              <a:t>-   в</a:t>
            </a:r>
            <a:r>
              <a:rPr lang="ru-RU" sz="2000" dirty="0" err="1"/>
              <a:t>икривач</a:t>
            </a:r>
            <a:r>
              <a:rPr lang="ru-RU" sz="2000" dirty="0"/>
              <a:t> </a:t>
            </a:r>
          </a:p>
        </p:txBody>
      </p:sp>
      <p:cxnSp>
        <p:nvCxnSpPr>
          <p:cNvPr id="8" name="Пряма сполучна лінія 12">
            <a:extLst>
              <a:ext uri="{FF2B5EF4-FFF2-40B4-BE49-F238E27FC236}">
                <a16:creationId xmlns:a16="http://schemas.microsoft.com/office/drawing/2014/main" id="{D8A89D8E-7BB4-46D7-AC59-6094D1A2EA5F}"/>
              </a:ext>
            </a:extLst>
          </p:cNvPr>
          <p:cNvCxnSpPr>
            <a:cxnSpLocks/>
          </p:cNvCxnSpPr>
          <p:nvPr/>
        </p:nvCxnSpPr>
        <p:spPr>
          <a:xfrm flipH="1">
            <a:off x="1006316" y="5943600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Users\v.didach\Desktop\whistleblower-definition.jpg">
            <a:extLst>
              <a:ext uri="{FF2B5EF4-FFF2-40B4-BE49-F238E27FC236}">
                <a16:creationId xmlns:a16="http://schemas.microsoft.com/office/drawing/2014/main" id="{F8648B30-E004-4147-8132-C99E370D9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10" y="3472092"/>
            <a:ext cx="2448764" cy="16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1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844061" y="543990"/>
            <a:ext cx="97219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uk-UA" sz="26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Викривачі герої чи самовбивці?</a:t>
            </a:r>
          </a:p>
          <a:p>
            <a:endParaRPr lang="uk-UA" sz="2600" b="1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uk-UA" sz="2600" b="1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Пряма сполучна лінія 12">
            <a:extLst>
              <a:ext uri="{FF2B5EF4-FFF2-40B4-BE49-F238E27FC236}">
                <a16:creationId xmlns:a16="http://schemas.microsoft.com/office/drawing/2014/main" id="{E6900EFA-5829-44A9-8C49-92D61989B714}"/>
              </a:ext>
            </a:extLst>
          </p:cNvPr>
          <p:cNvCxnSpPr>
            <a:cxnSpLocks/>
          </p:cNvCxnSpPr>
          <p:nvPr/>
        </p:nvCxnSpPr>
        <p:spPr>
          <a:xfrm>
            <a:off x="9683956" y="2428875"/>
            <a:ext cx="0" cy="3514725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12">
            <a:extLst>
              <a:ext uri="{FF2B5EF4-FFF2-40B4-BE49-F238E27FC236}">
                <a16:creationId xmlns:a16="http://schemas.microsoft.com/office/drawing/2014/main" id="{D8A89D8E-7BB4-46D7-AC59-6094D1A2EA5F}"/>
              </a:ext>
            </a:extLst>
          </p:cNvPr>
          <p:cNvCxnSpPr>
            <a:cxnSpLocks/>
          </p:cNvCxnSpPr>
          <p:nvPr/>
        </p:nvCxnSpPr>
        <p:spPr>
          <a:xfrm flipH="1">
            <a:off x="1006316" y="5943600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F82EB926-6531-0248-A18B-EE665381F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8" y="1558037"/>
            <a:ext cx="5943925" cy="495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192ACDAA-8FE9-5B44-BDD4-4D44CEBF9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60" y="1942550"/>
            <a:ext cx="5178358" cy="418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87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844061" y="543990"/>
            <a:ext cx="97219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uk-UA" sz="26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Небезпека для викривачів:</a:t>
            </a:r>
          </a:p>
          <a:p>
            <a:endParaRPr lang="uk-UA" sz="2600" b="1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uk-UA" sz="2600" b="1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69A52D4-F8E7-49E7-9158-086B8E022B85}"/>
              </a:ext>
            </a:extLst>
          </p:cNvPr>
          <p:cNvSpPr/>
          <p:nvPr/>
        </p:nvSpPr>
        <p:spPr>
          <a:xfrm>
            <a:off x="417623" y="1305490"/>
            <a:ext cx="1156394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sz="2000" b="1" dirty="0" err="1">
                <a:solidFill>
                  <a:srgbClr val="002060"/>
                </a:solidFill>
              </a:rPr>
              <a:t>Репресії</a:t>
            </a:r>
            <a:r>
              <a:rPr lang="ru-RU" sz="2000" b="1" dirty="0">
                <a:solidFill>
                  <a:srgbClr val="002060"/>
                </a:solidFill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</a:rPr>
              <a:t>роботі</a:t>
            </a:r>
            <a:r>
              <a:rPr lang="ru-RU" sz="2000" b="1" dirty="0">
                <a:solidFill>
                  <a:srgbClr val="002060"/>
                </a:solidFill>
              </a:rPr>
              <a:t>:</a:t>
            </a:r>
          </a:p>
          <a:p>
            <a:pPr marL="114300" indent="0">
              <a:buNone/>
            </a:pPr>
            <a:endParaRPr lang="ru-RU" sz="2000" dirty="0"/>
          </a:p>
          <a:p>
            <a:pPr marL="457200" indent="-342900">
              <a:buFont typeface="Wingdings" panose="05000000000000000000" pitchFamily="2" charset="2"/>
              <a:buChar char="ü"/>
            </a:pPr>
            <a:r>
              <a:rPr lang="ru-RU" sz="2000" dirty="0" err="1"/>
              <a:t>позбавлення</a:t>
            </a:r>
            <a:r>
              <a:rPr lang="ru-RU" sz="2000" dirty="0"/>
              <a:t> </a:t>
            </a:r>
            <a:r>
              <a:rPr lang="ru-RU" sz="2000" dirty="0" err="1"/>
              <a:t>премій</a:t>
            </a:r>
            <a:r>
              <a:rPr lang="ru-RU" sz="2000" dirty="0"/>
              <a:t>, </a:t>
            </a:r>
            <a:r>
              <a:rPr lang="ru-RU" sz="2000" dirty="0" err="1"/>
              <a:t>просування</a:t>
            </a:r>
            <a:r>
              <a:rPr lang="ru-RU" sz="2000" dirty="0"/>
              <a:t> </a:t>
            </a:r>
          </a:p>
          <a:p>
            <a:pPr marL="457200" indent="-342900">
              <a:buFont typeface="Wingdings" panose="05000000000000000000" pitchFamily="2" charset="2"/>
              <a:buChar char="ü"/>
            </a:pPr>
            <a:r>
              <a:rPr lang="ru-RU" sz="2000" dirty="0" err="1"/>
              <a:t>переведення</a:t>
            </a:r>
            <a:r>
              <a:rPr lang="ru-RU" sz="2000" dirty="0"/>
              <a:t> на </a:t>
            </a:r>
            <a:r>
              <a:rPr lang="ru-RU" sz="2000" dirty="0" err="1"/>
              <a:t>нижчу</a:t>
            </a:r>
            <a:r>
              <a:rPr lang="ru-RU" sz="2000" dirty="0"/>
              <a:t> посаду  </a:t>
            </a:r>
          </a:p>
          <a:p>
            <a:pPr marL="457200" indent="-342900">
              <a:buFont typeface="Wingdings" panose="05000000000000000000" pitchFamily="2" charset="2"/>
              <a:buChar char="ü"/>
            </a:pPr>
            <a:r>
              <a:rPr lang="ru-RU" sz="2000" dirty="0" err="1"/>
              <a:t>звільнення</a:t>
            </a:r>
            <a:r>
              <a:rPr lang="ru-RU" sz="2000" dirty="0"/>
              <a:t> з </a:t>
            </a:r>
            <a:r>
              <a:rPr lang="ru-RU" sz="2000" dirty="0" err="1"/>
              <a:t>роботи</a:t>
            </a:r>
            <a:endParaRPr lang="ru-RU" sz="2000" dirty="0"/>
          </a:p>
          <a:p>
            <a:pPr marL="457200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114300"/>
            <a:r>
              <a:rPr lang="ru-RU" sz="2000" b="1" dirty="0">
                <a:solidFill>
                  <a:srgbClr val="002060"/>
                </a:solidFill>
              </a:rPr>
              <a:t>Проблема </a:t>
            </a:r>
            <a:r>
              <a:rPr lang="ru-RU" sz="2000" b="1" dirty="0" err="1">
                <a:solidFill>
                  <a:srgbClr val="002060"/>
                </a:solidFill>
              </a:rPr>
              <a:t>знайти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нове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місце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роботи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>
                <a:solidFill>
                  <a:srgbClr val="002060"/>
                </a:solidFill>
              </a:rPr>
              <a:t> </a:t>
            </a:r>
          </a:p>
          <a:p>
            <a:pPr marL="114300"/>
            <a:endParaRPr lang="uk-UA" sz="2000" b="1" dirty="0">
              <a:solidFill>
                <a:srgbClr val="002060"/>
              </a:solidFill>
            </a:endParaRPr>
          </a:p>
          <a:p>
            <a:pPr indent="447675" algn="r"/>
            <a:r>
              <a:rPr lang="ru-RU" sz="2000" b="1" i="1" dirty="0" err="1"/>
              <a:t>Службові</a:t>
            </a:r>
            <a:r>
              <a:rPr lang="ru-RU" sz="2000" b="1" i="1" dirty="0"/>
              <a:t> </a:t>
            </a:r>
            <a:r>
              <a:rPr lang="ru-RU" sz="2000" b="1" i="1" dirty="0" err="1"/>
              <a:t>викриття</a:t>
            </a:r>
            <a:r>
              <a:rPr lang="ru-RU" sz="2000" b="1" i="1" dirty="0"/>
              <a:t> (</a:t>
            </a:r>
            <a:r>
              <a:rPr lang="en-US" sz="2000" b="1" i="1" dirty="0"/>
              <a:t>whistleblowing) </a:t>
            </a:r>
            <a:r>
              <a:rPr lang="ru-RU" sz="2000" b="1" i="1" dirty="0" err="1"/>
              <a:t>протиотрута</a:t>
            </a:r>
            <a:r>
              <a:rPr lang="ru-RU" sz="2000" b="1" i="1" dirty="0"/>
              <a:t> </a:t>
            </a:r>
            <a:r>
              <a:rPr lang="ru-RU" sz="2000" b="1" i="1" dirty="0" err="1"/>
              <a:t>від</a:t>
            </a:r>
            <a:r>
              <a:rPr lang="ru-RU" sz="2000" b="1" i="1" dirty="0"/>
              <a:t> бюрократичного зла</a:t>
            </a:r>
          </a:p>
          <a:p>
            <a:pPr indent="447675" algn="just"/>
            <a:r>
              <a:rPr lang="uk-UA" sz="2000" dirty="0"/>
              <a:t> </a:t>
            </a:r>
          </a:p>
          <a:p>
            <a:pPr algn="r"/>
            <a:r>
              <a:rPr lang="uk-UA" sz="1600" dirty="0"/>
              <a:t> </a:t>
            </a:r>
            <a:r>
              <a:rPr lang="ru-RU" sz="1600" dirty="0"/>
              <a:t>Проф. Роберт Вон  </a:t>
            </a:r>
            <a:endParaRPr lang="uk-UA" sz="2000" i="1" dirty="0"/>
          </a:p>
          <a:p>
            <a:pPr indent="447675" algn="just"/>
            <a:endParaRPr lang="uk-UA" sz="2000" i="1" dirty="0"/>
          </a:p>
          <a:p>
            <a:pPr indent="447675"/>
            <a:r>
              <a:rPr lang="uk-UA" sz="2000" b="1" i="1" dirty="0"/>
              <a:t>Попередження небезпеки                                                                Можливі негативні наслідки 	            </a:t>
            </a:r>
          </a:p>
          <a:p>
            <a:pPr indent="447675"/>
            <a:r>
              <a:rPr lang="uk-UA" sz="2000" b="1" i="1" dirty="0"/>
              <a:t>в середині організації	                                                                    для викривача </a:t>
            </a:r>
          </a:p>
          <a:p>
            <a:pPr indent="447675"/>
            <a:endParaRPr lang="uk-UA" sz="2000" b="1" i="1" dirty="0"/>
          </a:p>
          <a:p>
            <a:pPr indent="447675" algn="ctr"/>
            <a:endParaRPr lang="ru-RU" sz="2000" b="1" dirty="0">
              <a:solidFill>
                <a:srgbClr val="FF0000"/>
              </a:solidFill>
            </a:endParaRPr>
          </a:p>
          <a:p>
            <a:pPr indent="447675" algn="ctr"/>
            <a:r>
              <a:rPr lang="ru-RU" sz="2000" b="1" dirty="0" err="1">
                <a:solidFill>
                  <a:srgbClr val="FF0000"/>
                </a:solidFill>
              </a:rPr>
              <a:t>Встановлення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правових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гарантій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захисту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викривачів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має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вирішальне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значення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endParaRPr lang="uk-UA" sz="2000" b="1" i="1" dirty="0">
              <a:solidFill>
                <a:srgbClr val="FF0000"/>
              </a:solidFill>
            </a:endParaRPr>
          </a:p>
          <a:p>
            <a:pPr indent="447675" algn="just"/>
            <a:r>
              <a:rPr lang="uk-UA" sz="2000" i="1" dirty="0"/>
              <a:t> </a:t>
            </a:r>
            <a:endParaRPr lang="uk-UA" sz="2000" b="1" dirty="0">
              <a:solidFill>
                <a:srgbClr val="002060"/>
              </a:solidFill>
            </a:endParaRPr>
          </a:p>
        </p:txBody>
      </p:sp>
      <p:cxnSp>
        <p:nvCxnSpPr>
          <p:cNvPr id="8" name="Пряма сполучна лінія 12">
            <a:extLst>
              <a:ext uri="{FF2B5EF4-FFF2-40B4-BE49-F238E27FC236}">
                <a16:creationId xmlns:a16="http://schemas.microsoft.com/office/drawing/2014/main" id="{D8A89D8E-7BB4-46D7-AC59-6094D1A2EA5F}"/>
              </a:ext>
            </a:extLst>
          </p:cNvPr>
          <p:cNvCxnSpPr>
            <a:cxnSpLocks/>
          </p:cNvCxnSpPr>
          <p:nvPr/>
        </p:nvCxnSpPr>
        <p:spPr>
          <a:xfrm flipH="1">
            <a:off x="1006316" y="5943600"/>
            <a:ext cx="108335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F239FE-7AEC-DC4D-91BC-C4E48A5E0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03" y="4415128"/>
            <a:ext cx="1528636" cy="1485667"/>
          </a:xfrm>
          <a:prstGeom prst="rect">
            <a:avLst/>
          </a:prstGeom>
        </p:spPr>
      </p:pic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B0A15455-153B-CB42-9562-FA3B3949F483}"/>
              </a:ext>
            </a:extLst>
          </p:cNvPr>
          <p:cNvCxnSpPr>
            <a:cxnSpLocks/>
          </p:cNvCxnSpPr>
          <p:nvPr/>
        </p:nvCxnSpPr>
        <p:spPr>
          <a:xfrm flipH="1">
            <a:off x="1006316" y="3652345"/>
            <a:ext cx="10707463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94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951156-3C24-42CB-A9C0-82D09CB6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90975" y="1903663"/>
            <a:ext cx="8201025" cy="4613077"/>
          </a:xfrm>
          <a:prstGeom prst="rect">
            <a:avLst/>
          </a:prstGeom>
        </p:spPr>
      </p:pic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844061" y="543990"/>
            <a:ext cx="97219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uk-UA" sz="2600" b="1" dirty="0"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Викривання може успішно працювати, коли є:</a:t>
            </a:r>
          </a:p>
          <a:p>
            <a:endParaRPr lang="uk-UA" sz="2600" b="1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69A52D4-F8E7-49E7-9158-086B8E022B85}"/>
              </a:ext>
            </a:extLst>
          </p:cNvPr>
          <p:cNvSpPr/>
          <p:nvPr/>
        </p:nvSpPr>
        <p:spPr>
          <a:xfrm>
            <a:off x="937846" y="1692059"/>
            <a:ext cx="87461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sz="2000" dirty="0">
                <a:latin typeface="Franklin Gothic Medium" panose="020B0603020102020204" pitchFamily="34" charset="0"/>
              </a:rPr>
              <a:t>система стримувань та </a:t>
            </a:r>
            <a:r>
              <a:rPr lang="uk-UA" sz="2000" dirty="0" err="1">
                <a:latin typeface="Franklin Gothic Medium" panose="020B0603020102020204" pitchFamily="34" charset="0"/>
              </a:rPr>
              <a:t>противаг</a:t>
            </a:r>
            <a:r>
              <a:rPr lang="uk-UA" sz="2000" dirty="0">
                <a:latin typeface="Franklin Gothic Medium" panose="020B0603020102020204" pitchFamily="34" charset="0"/>
              </a:rPr>
              <a:t> </a:t>
            </a: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sz="2000" dirty="0">
              <a:latin typeface="Franklin Gothic Medium" panose="020B0603020102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sz="2000" dirty="0">
                <a:latin typeface="Franklin Gothic Medium" panose="020B0603020102020204" pitchFamily="34" charset="0"/>
              </a:rPr>
              <a:t>спеціальне законодавство у сфері захисту викривачів</a:t>
            </a: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sz="2000" dirty="0">
              <a:latin typeface="Franklin Gothic Medium" panose="020B0603020102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sz="2000" dirty="0">
                <a:latin typeface="Franklin Gothic Medium" panose="020B0603020102020204" pitchFamily="34" charset="0"/>
              </a:rPr>
              <a:t>підтримка засобами масової інформації</a:t>
            </a: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sz="2000" dirty="0">
              <a:latin typeface="Franklin Gothic Medium" panose="020B0603020102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sz="2000" dirty="0">
                <a:latin typeface="Franklin Gothic Medium" panose="020B0603020102020204" pitchFamily="34" charset="0"/>
              </a:rPr>
              <a:t>міцне громадянське суспільство</a:t>
            </a: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endParaRPr lang="uk-UA" sz="2000" dirty="0">
              <a:latin typeface="Franklin Gothic Medium" panose="020B0603020102020204" pitchFamily="34" charset="0"/>
            </a:endParaRPr>
          </a:p>
          <a:p>
            <a:pPr marL="285750" indent="-285750" algn="just">
              <a:buClr>
                <a:srgbClr val="FFBD21"/>
              </a:buClr>
              <a:buFont typeface="Wingdings" panose="05000000000000000000" pitchFamily="2" charset="2"/>
              <a:buChar char="Ø"/>
            </a:pPr>
            <a:r>
              <a:rPr lang="uk-UA" sz="2000" dirty="0">
                <a:latin typeface="Franklin Gothic Medium" panose="020B0603020102020204" pitchFamily="34" charset="0"/>
              </a:rPr>
              <a:t>повага до викривачів у суспільстві  </a:t>
            </a:r>
          </a:p>
        </p:txBody>
      </p:sp>
      <p:cxnSp>
        <p:nvCxnSpPr>
          <p:cNvPr id="14" name="Пряма сполучна лінія 12">
            <a:extLst>
              <a:ext uri="{FF2B5EF4-FFF2-40B4-BE49-F238E27FC236}">
                <a16:creationId xmlns:a16="http://schemas.microsoft.com/office/drawing/2014/main" id="{E6900EFA-5829-44A9-8C49-92D61989B714}"/>
              </a:ext>
            </a:extLst>
          </p:cNvPr>
          <p:cNvCxnSpPr>
            <a:cxnSpLocks/>
          </p:cNvCxnSpPr>
          <p:nvPr/>
        </p:nvCxnSpPr>
        <p:spPr>
          <a:xfrm>
            <a:off x="9683956" y="2428875"/>
            <a:ext cx="0" cy="3514725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12">
            <a:extLst>
              <a:ext uri="{FF2B5EF4-FFF2-40B4-BE49-F238E27FC236}">
                <a16:creationId xmlns:a16="http://schemas.microsoft.com/office/drawing/2014/main" id="{D8A89D8E-7BB4-46D7-AC59-6094D1A2EA5F}"/>
              </a:ext>
            </a:extLst>
          </p:cNvPr>
          <p:cNvCxnSpPr>
            <a:cxnSpLocks/>
          </p:cNvCxnSpPr>
          <p:nvPr/>
        </p:nvCxnSpPr>
        <p:spPr>
          <a:xfrm flipH="1">
            <a:off x="1006316" y="5943600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61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951156-3C24-42CB-A9C0-82D09CB6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90975" y="1903663"/>
            <a:ext cx="8201025" cy="4613077"/>
          </a:xfrm>
          <a:prstGeom prst="rect">
            <a:avLst/>
          </a:prstGeom>
        </p:spPr>
      </p:pic>
      <p:cxnSp>
        <p:nvCxnSpPr>
          <p:cNvPr id="16" name="Пряма сполучна лінія 12">
            <a:extLst>
              <a:ext uri="{FF2B5EF4-FFF2-40B4-BE49-F238E27FC236}">
                <a16:creationId xmlns:a16="http://schemas.microsoft.com/office/drawing/2014/main" id="{FD780E9D-832A-4199-8297-B6FBE83A0B9C}"/>
              </a:ext>
            </a:extLst>
          </p:cNvPr>
          <p:cNvCxnSpPr>
            <a:cxnSpLocks/>
          </p:cNvCxnSpPr>
          <p:nvPr/>
        </p:nvCxnSpPr>
        <p:spPr>
          <a:xfrm flipH="1">
            <a:off x="1130546" y="1051013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D711F-326F-4B1F-99D8-4292C9D9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111168"/>
            <a:ext cx="2441781" cy="1726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1EE6-33DC-454D-9CC8-28AB86155B95}"/>
              </a:ext>
            </a:extLst>
          </p:cNvPr>
          <p:cNvSpPr txBox="1"/>
          <p:nvPr/>
        </p:nvSpPr>
        <p:spPr>
          <a:xfrm>
            <a:off x="844061" y="543990"/>
            <a:ext cx="97219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Впровадження інституту викривачів в Україні</a:t>
            </a:r>
          </a:p>
          <a:p>
            <a:endParaRPr lang="uk-UA" sz="2600" b="1" dirty="0">
              <a:latin typeface="Franklin Gothic Demi" panose="020B07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69A52D4-F8E7-49E7-9158-086B8E022B85}"/>
              </a:ext>
            </a:extLst>
          </p:cNvPr>
          <p:cNvSpPr/>
          <p:nvPr/>
        </p:nvSpPr>
        <p:spPr>
          <a:xfrm>
            <a:off x="520262" y="1558037"/>
            <a:ext cx="916369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b="1" dirty="0"/>
              <a:t>Ратифікувавши Конвенцію ООН проти корупції Україна взяла на себе зобов’язання взяти її за правову основу для забезпечення захисту осіб, які повідомляють про факти корупції (ст. 33 Конвенції).</a:t>
            </a:r>
          </a:p>
          <a:p>
            <a:endParaRPr lang="uk-UA" sz="2000" dirty="0"/>
          </a:p>
          <a:p>
            <a:r>
              <a:rPr lang="uk-UA" dirty="0"/>
              <a:t>Вперше згадка про викривачів з’явилися в Законах України: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/>
              <a:t> «Про засади запобігання та протидії корупції» від 11.06.2009 (ст. 17)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/>
              <a:t>«Про засади запобігання і протидії корупції» від 07.04.2011 (ст. 20), </a:t>
            </a:r>
          </a:p>
          <a:p>
            <a:endParaRPr lang="uk-UA" dirty="0"/>
          </a:p>
          <a:p>
            <a:r>
              <a:rPr lang="uk-UA" dirty="0"/>
              <a:t>де на законодавчому рівні було закріплене поняття «</a:t>
            </a:r>
            <a:r>
              <a:rPr lang="uk-UA" b="1" i="1" dirty="0"/>
              <a:t>особи, які надають допомогу в запобіганні та/і протидії корупції</a:t>
            </a:r>
            <a:r>
              <a:rPr lang="uk-UA" dirty="0"/>
              <a:t>» та закладені засади захисту таких осіб.</a:t>
            </a:r>
            <a:endParaRPr lang="uk-UA" sz="2000" dirty="0"/>
          </a:p>
          <a:p>
            <a:br>
              <a:rPr lang="uk-UA" sz="2000" dirty="0"/>
            </a:br>
            <a:endParaRPr lang="uk-UA" sz="2000" dirty="0"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Пряма сполучна лінія 12">
            <a:extLst>
              <a:ext uri="{FF2B5EF4-FFF2-40B4-BE49-F238E27FC236}">
                <a16:creationId xmlns:a16="http://schemas.microsoft.com/office/drawing/2014/main" id="{E6900EFA-5829-44A9-8C49-92D61989B714}"/>
              </a:ext>
            </a:extLst>
          </p:cNvPr>
          <p:cNvCxnSpPr>
            <a:cxnSpLocks/>
          </p:cNvCxnSpPr>
          <p:nvPr/>
        </p:nvCxnSpPr>
        <p:spPr>
          <a:xfrm>
            <a:off x="9683956" y="2428875"/>
            <a:ext cx="0" cy="3514725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2">
            <a:extLst>
              <a:ext uri="{FF2B5EF4-FFF2-40B4-BE49-F238E27FC236}">
                <a16:creationId xmlns:a16="http://schemas.microsoft.com/office/drawing/2014/main" id="{D8A89D8E-7BB4-46D7-AC59-6094D1A2EA5F}"/>
              </a:ext>
            </a:extLst>
          </p:cNvPr>
          <p:cNvCxnSpPr>
            <a:cxnSpLocks/>
          </p:cNvCxnSpPr>
          <p:nvPr/>
        </p:nvCxnSpPr>
        <p:spPr>
          <a:xfrm flipH="1">
            <a:off x="937846" y="5748168"/>
            <a:ext cx="8238558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918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3627</TotalTime>
  <Words>3226</Words>
  <Application>Microsoft Macintosh PowerPoint</Application>
  <PresentationFormat>Широкоэкранный</PresentationFormat>
  <Paragraphs>347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6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Franklin Gothic Medium Cond</vt:lpstr>
      <vt:lpstr>Georgia Pro</vt:lpstr>
      <vt:lpstr>Helvetica</vt:lpstr>
      <vt:lpstr>Open Sans</vt:lpstr>
      <vt:lpstr>Open Sans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Andrii Voloshyn</dc:creator>
  <cp:lastModifiedBy>Microsoft Office User</cp:lastModifiedBy>
  <cp:revision>226</cp:revision>
  <cp:lastPrinted>2021-03-02T17:12:03Z</cp:lastPrinted>
  <dcterms:created xsi:type="dcterms:W3CDTF">2020-07-29T14:03:33Z</dcterms:created>
  <dcterms:modified xsi:type="dcterms:W3CDTF">2021-06-21T21:03:34Z</dcterms:modified>
</cp:coreProperties>
</file>